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51"/>
  </p:notesMasterIdLst>
  <p:sldIdLst>
    <p:sldId id="256" r:id="rId2"/>
    <p:sldId id="279" r:id="rId3"/>
    <p:sldId id="286" r:id="rId4"/>
    <p:sldId id="257" r:id="rId5"/>
    <p:sldId id="259" r:id="rId6"/>
    <p:sldId id="260" r:id="rId7"/>
    <p:sldId id="280" r:id="rId8"/>
    <p:sldId id="281" r:id="rId9"/>
    <p:sldId id="282" r:id="rId10"/>
    <p:sldId id="283" r:id="rId11"/>
    <p:sldId id="284" r:id="rId12"/>
    <p:sldId id="285" r:id="rId13"/>
    <p:sldId id="268" r:id="rId14"/>
    <p:sldId id="269" r:id="rId15"/>
    <p:sldId id="271" r:id="rId16"/>
    <p:sldId id="287" r:id="rId17"/>
    <p:sldId id="288" r:id="rId18"/>
    <p:sldId id="289" r:id="rId19"/>
    <p:sldId id="270" r:id="rId20"/>
    <p:sldId id="272" r:id="rId21"/>
    <p:sldId id="274" r:id="rId22"/>
    <p:sldId id="275" r:id="rId23"/>
    <p:sldId id="276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4" r:id="rId38"/>
    <p:sldId id="305" r:id="rId39"/>
    <p:sldId id="306" r:id="rId40"/>
    <p:sldId id="308" r:id="rId41"/>
    <p:sldId id="309" r:id="rId42"/>
    <p:sldId id="310" r:id="rId43"/>
    <p:sldId id="312" r:id="rId44"/>
    <p:sldId id="313" r:id="rId45"/>
    <p:sldId id="315" r:id="rId46"/>
    <p:sldId id="317" r:id="rId47"/>
    <p:sldId id="319" r:id="rId48"/>
    <p:sldId id="320" r:id="rId49"/>
    <p:sldId id="321" r:id="rId50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50000"/>
    <p:restoredTop sz="93742"/>
  </p:normalViewPr>
  <p:slideViewPr>
    <p:cSldViewPr snapToGrid="0" snapToObjects="1">
      <p:cViewPr varScale="1">
        <p:scale>
          <a:sx n="110" d="100"/>
          <a:sy n="110" d="100"/>
        </p:scale>
        <p:origin x="-8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10-02T23:53:01.643" idx="1">
    <p:pos x="10" y="10"/>
    <p:text/>
  </p:cm>
  <p:cm authorId="0" dt="2009-10-02T23:53:04.406" idx="2">
    <p:pos x="146" y="146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F338A-BAB5-7742-A1FC-D3DF9B818419}" type="datetimeFigureOut">
              <a:rPr lang="es-ES_tradnl" smtClean="0"/>
              <a:pPr/>
              <a:t>14/04/2020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717C7-5135-B845-A031-EDE5214AF14A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165578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buNone/>
            </a:pPr>
            <a:r>
              <a:rPr lang="es-ES" sz="1200" u="sng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XADN:</a:t>
            </a:r>
          </a:p>
          <a:p>
            <a:pPr marL="342900" indent="-342900">
              <a:lnSpc>
                <a:spcPct val="80000"/>
              </a:lnSpc>
            </a:pPr>
            <a:r>
              <a:rPr lang="es-ES" sz="1200" dirty="0" err="1" smtClean="0"/>
              <a:t>Polipéptidos</a:t>
            </a:r>
            <a:r>
              <a:rPr lang="es-ES" sz="1200" dirty="0" smtClean="0"/>
              <a:t> de quinina y </a:t>
            </a:r>
            <a:r>
              <a:rPr lang="es-ES" sz="1200" dirty="0" err="1" smtClean="0"/>
              <a:t>citosina</a:t>
            </a:r>
            <a:r>
              <a:rPr lang="es-ES" sz="1200" dirty="0" smtClean="0"/>
              <a:t> de cadena larga.</a:t>
            </a:r>
          </a:p>
          <a:p>
            <a:pPr marL="342900" indent="-342900">
              <a:lnSpc>
                <a:spcPct val="80000"/>
              </a:lnSpc>
            </a:pPr>
            <a:r>
              <a:rPr lang="es-ES" sz="1200" dirty="0" smtClean="0"/>
              <a:t>Aumenta la actividad del fibroblasto.</a:t>
            </a:r>
          </a:p>
          <a:p>
            <a:pPr marL="342900" indent="-342900">
              <a:lnSpc>
                <a:spcPct val="80000"/>
              </a:lnSpc>
            </a:pPr>
            <a:r>
              <a:rPr lang="es-ES" sz="1200" dirty="0" smtClean="0"/>
              <a:t>Acción antioxidante, hidratante, cicatrizante y estimuladora del sistema inmune.</a:t>
            </a:r>
          </a:p>
          <a:p>
            <a:pPr marL="342900" indent="-342900">
              <a:lnSpc>
                <a:spcPct val="80000"/>
              </a:lnSpc>
            </a:pPr>
            <a:r>
              <a:rPr lang="es-ES" sz="1200" dirty="0" smtClean="0"/>
              <a:t>Tiene indicación en envejecimiento cutáneo.</a:t>
            </a:r>
          </a:p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617D8-D267-42BC-B7CB-D753F34ABFBC}" type="slidenum">
              <a:rPr lang="es-AR" smtClean="0"/>
              <a:pPr/>
              <a:t>39</a:t>
            </a:fld>
            <a:endParaRPr 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58113-A9CA-4854-AEE6-501B66A04918}" type="slidenum">
              <a:rPr lang="es-AR" smtClean="0"/>
              <a:pPr/>
              <a:t>46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630EFC35-2F31-D248-BCCB-310B150B9A4A}" type="datetimeFigureOut">
              <a:rPr lang="es-ES_tradnl" smtClean="0"/>
              <a:pPr/>
              <a:t>14/04/2020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C1637B32-D78C-8E45-8F4D-766417C099F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C35-2F31-D248-BCCB-310B150B9A4A}" type="datetimeFigureOut">
              <a:rPr lang="es-ES_tradnl" smtClean="0"/>
              <a:pPr/>
              <a:t>14/04/2020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7B32-D78C-8E45-8F4D-766417C099F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C35-2F31-D248-BCCB-310B150B9A4A}" type="datetimeFigureOut">
              <a:rPr lang="es-ES_tradnl" smtClean="0"/>
              <a:pPr/>
              <a:t>14/04/2020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7B32-D78C-8E45-8F4D-766417C099F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s-ES_tradnl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C35-2F31-D248-BCCB-310B150B9A4A}" type="datetimeFigureOut">
              <a:rPr lang="es-ES_tradnl" smtClean="0"/>
              <a:pPr/>
              <a:t>14/04/2020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7B32-D78C-8E45-8F4D-766417C099F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C35-2F31-D248-BCCB-310B150B9A4A}" type="datetimeFigureOut">
              <a:rPr lang="es-ES_tradnl" smtClean="0"/>
              <a:pPr/>
              <a:t>14/04/2020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7B32-D78C-8E45-8F4D-766417C099F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C35-2F31-D248-BCCB-310B150B9A4A}" type="datetimeFigureOut">
              <a:rPr lang="es-ES_tradnl" smtClean="0"/>
              <a:pPr/>
              <a:t>14/04/2020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7B32-D78C-8E45-8F4D-766417C099F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C35-2F31-D248-BCCB-310B150B9A4A}" type="datetimeFigureOut">
              <a:rPr lang="es-ES_tradnl" smtClean="0"/>
              <a:pPr/>
              <a:t>14/04/2020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7B32-D78C-8E45-8F4D-766417C099F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C35-2F31-D248-BCCB-310B150B9A4A}" type="datetimeFigureOut">
              <a:rPr lang="es-ES_tradnl" smtClean="0"/>
              <a:pPr/>
              <a:t>14/04/2020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7B32-D78C-8E45-8F4D-766417C099F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C35-2F31-D248-BCCB-310B150B9A4A}" type="datetimeFigureOut">
              <a:rPr lang="es-ES_tradnl" smtClean="0"/>
              <a:pPr/>
              <a:t>14/04/2020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7B32-D78C-8E45-8F4D-766417C099F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C35-2F31-D248-BCCB-310B150B9A4A}" type="datetimeFigureOut">
              <a:rPr lang="es-ES_tradnl" smtClean="0"/>
              <a:pPr/>
              <a:t>14/04/2020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7B32-D78C-8E45-8F4D-766417C099F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C35-2F31-D248-BCCB-310B150B9A4A}" type="datetimeFigureOut">
              <a:rPr lang="es-ES_tradnl" smtClean="0"/>
              <a:pPr/>
              <a:t>14/04/2020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s-ES_tradnl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7B32-D78C-8E45-8F4D-766417C099F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C35-2F31-D248-BCCB-310B150B9A4A}" type="datetimeFigureOut">
              <a:rPr lang="es-ES_tradnl" smtClean="0"/>
              <a:pPr/>
              <a:t>14/04/2020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7B32-D78C-8E45-8F4D-766417C099F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C35-2F31-D248-BCCB-310B150B9A4A}" type="datetimeFigureOut">
              <a:rPr lang="es-ES_tradnl" smtClean="0"/>
              <a:pPr/>
              <a:t>14/04/2020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7B32-D78C-8E45-8F4D-766417C099F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C35-2F31-D248-BCCB-310B150B9A4A}" type="datetimeFigureOut">
              <a:rPr lang="es-ES_tradnl" smtClean="0"/>
              <a:pPr/>
              <a:t>14/04/2020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7B32-D78C-8E45-8F4D-766417C099F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C35-2F31-D248-BCCB-310B150B9A4A}" type="datetimeFigureOut">
              <a:rPr lang="es-ES_tradnl" smtClean="0"/>
              <a:pPr/>
              <a:t>14/04/2020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7B32-D78C-8E45-8F4D-766417C099F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C35-2F31-D248-BCCB-310B150B9A4A}" type="datetimeFigureOut">
              <a:rPr lang="es-ES_tradnl" smtClean="0"/>
              <a:pPr/>
              <a:t>14/04/2020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7B32-D78C-8E45-8F4D-766417C099F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C35-2F31-D248-BCCB-310B150B9A4A}" type="datetimeFigureOut">
              <a:rPr lang="es-ES_tradnl" smtClean="0"/>
              <a:pPr/>
              <a:t>14/04/2020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7B32-D78C-8E45-8F4D-766417C099F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30EFC35-2F31-D248-BCCB-310B150B9A4A}" type="datetimeFigureOut">
              <a:rPr lang="es-ES_tradnl" smtClean="0"/>
              <a:pPr/>
              <a:t>14/04/2020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1637B32-D78C-8E45-8F4D-766417C099F2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188999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MESOTERAPIA</a:t>
            </a:r>
          </a:p>
        </p:txBody>
      </p:sp>
      <p:pic>
        <p:nvPicPr>
          <p:cNvPr id="5" name="4 Imagen" descr="CACE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0613" y="5372100"/>
            <a:ext cx="1270000" cy="635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79434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A58C366-D678-CF4F-B593-E25338D83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a) Químico</a:t>
            </a:r>
            <a:r>
              <a:rPr lang="en-US" dirty="0"/>
              <a:t>: se</a:t>
            </a:r>
            <a:r>
              <a:rPr lang="es-PE" dirty="0"/>
              <a:t> inactiva la sustancia mediante una reacción química, como, por ejemplo, la neutralización, que es lo que ocurre al mezclar el diclofenac (alcalino) con la procaína (ácida).</a:t>
            </a:r>
            <a:endParaRPr lang="en-US" dirty="0"/>
          </a:p>
          <a:p>
            <a:r>
              <a:rPr lang="es-PE" dirty="0"/>
              <a:t>b) Bioquímico</a:t>
            </a:r>
            <a:r>
              <a:rPr lang="en-US" dirty="0"/>
              <a:t>:</a:t>
            </a:r>
            <a:r>
              <a:rPr lang="es-PE" dirty="0"/>
              <a:t>Altera algún mecanismo de la farmacocinéti-ca, ya sea en la absorción, metabolización o excreción del medicamento. Por ejemplo, si se ingieren tetraciclinas con sustancias lácteas (calcio), la tetraciclina se absorbe en menor grado.</a:t>
            </a:r>
          </a:p>
        </p:txBody>
      </p:sp>
    </p:spTree>
    <p:extLst>
      <p:ext uri="{BB962C8B-B14F-4D97-AF65-F5344CB8AC3E}">
        <p14:creationId xmlns="" xmlns:p14="http://schemas.microsoft.com/office/powerpoint/2010/main" val="2041086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DED6F75-B77D-7840-A7F7-3FBA8D9B0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dirty="0"/>
              <a:t>c) Farmacológico competitiv</a:t>
            </a:r>
            <a:r>
              <a:rPr lang="en-US" dirty="0"/>
              <a:t>os: l</a:t>
            </a:r>
            <a:r>
              <a:rPr lang="es-PE" dirty="0"/>
              <a:t>as dos drogas compiten con el mismo re- ceptor. Es lo que sucedería si administramos histamina junto a un antihistamínico. El antihistamínico bloquearía al receptor de la his</a:t>
            </a:r>
            <a:r>
              <a:rPr lang="en-US" dirty="0"/>
              <a:t>t</a:t>
            </a:r>
            <a:r>
              <a:rPr lang="es-PE" dirty="0"/>
              <a:t>amina y ésta no podría actuar. Otro ejemplo consiste en la procaína y las sulfamidas.</a:t>
            </a:r>
            <a:endParaRPr lang="en-US" dirty="0"/>
          </a:p>
          <a:p>
            <a:r>
              <a:rPr lang="es-PE" dirty="0"/>
              <a:t>d) Fisiológico</a:t>
            </a:r>
            <a:r>
              <a:rPr lang="en-US" dirty="0"/>
              <a:t>: l</a:t>
            </a:r>
            <a:r>
              <a:rPr lang="es-PE" dirty="0"/>
              <a:t>as dos drogas actúan sobre distintos recep</a:t>
            </a:r>
            <a:r>
              <a:rPr lang="en-US" dirty="0"/>
              <a:t>t</a:t>
            </a:r>
            <a:r>
              <a:rPr lang="es-PE" dirty="0"/>
              <a:t>ores que tiene efectos opuestos, como, por ejemplo, la teofilina (estimulante) y el diaze- pam (sedante).</a:t>
            </a:r>
            <a:endParaRPr lang="en-US" dirty="0"/>
          </a:p>
          <a:p>
            <a:endParaRPr lang="es-PE" dirty="0"/>
          </a:p>
        </p:txBody>
      </p:sp>
    </p:spTree>
    <p:extLst>
      <p:ext uri="{BB962C8B-B14F-4D97-AF65-F5344CB8AC3E}">
        <p14:creationId xmlns="" xmlns:p14="http://schemas.microsoft.com/office/powerpoint/2010/main" val="2100665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14C8FC3-3AFC-714F-AF3A-BDC197ADC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En cuanto a la acción sinérgica, la magni</a:t>
            </a:r>
            <a:r>
              <a:rPr lang="en-US" dirty="0"/>
              <a:t>t</a:t>
            </a:r>
            <a:r>
              <a:rPr lang="es-PE" dirty="0"/>
              <a:t>ud del efecto puede ser igual a la suma de las acciones (1 + 1= 2) o todavía mayor</a:t>
            </a:r>
            <a:r>
              <a:rPr lang="en-US" dirty="0"/>
              <a:t> </a:t>
            </a:r>
            <a:r>
              <a:rPr lang="es-PE" dirty="0"/>
              <a:t>(1 + 1= 3), a lo que se denomina potenciación</a:t>
            </a:r>
            <a:r>
              <a:rPr lang="en-US" dirty="0"/>
              <a:t>.</a:t>
            </a:r>
          </a:p>
          <a:p>
            <a:r>
              <a:rPr lang="es-PE" dirty="0"/>
              <a:t>El beneficio de utilizar dos drogas sinérgicas, en vez de una sola a mayor dosis, es que al administrar cada una de ellas a dosis menores (se emplearía sólo la mitad de la dosis que se indicaría, si se utilizara una sola de ellas), se evitan o disminuyen los efectos adversos o colaterale</a:t>
            </a:r>
            <a:r>
              <a:rPr lang="en-US" dirty="0"/>
              <a:t>s.</a:t>
            </a:r>
            <a:endParaRPr lang="es-PE" dirty="0"/>
          </a:p>
        </p:txBody>
      </p:sp>
    </p:spTree>
    <p:extLst>
      <p:ext uri="{BB962C8B-B14F-4D97-AF65-F5344CB8AC3E}">
        <p14:creationId xmlns="" xmlns:p14="http://schemas.microsoft.com/office/powerpoint/2010/main" val="527816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/>
              <a:t>TÉCNICA DE MESOTERAPIA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/>
              <a:t>Saber a qué profundidad y a que dosis se debe aplicar la </a:t>
            </a:r>
            <a:r>
              <a:rPr lang="es-ES_tradnl" dirty="0" err="1"/>
              <a:t>mesoterapia</a:t>
            </a:r>
            <a:r>
              <a:rPr lang="es-ES_tradnl" dirty="0"/>
              <a:t>. </a:t>
            </a:r>
          </a:p>
          <a:p>
            <a:r>
              <a:rPr lang="es-ES_tradnl" dirty="0" err="1"/>
              <a:t>Chos</a:t>
            </a:r>
            <a:r>
              <a:rPr lang="es-ES_tradnl" dirty="0"/>
              <a:t> habla de meso </a:t>
            </a:r>
            <a:r>
              <a:rPr lang="es-ES_tradnl" dirty="0" err="1"/>
              <a:t>inyección</a:t>
            </a:r>
            <a:r>
              <a:rPr lang="es-ES_tradnl" dirty="0"/>
              <a:t> cuando la profundidad del pinchazo es de 2 a 4 mm y de meso </a:t>
            </a:r>
            <a:r>
              <a:rPr lang="es-ES_tradnl" dirty="0" err="1"/>
              <a:t>infiltración</a:t>
            </a:r>
            <a:r>
              <a:rPr lang="es-ES_tradnl" dirty="0"/>
              <a:t> cuando se inyecta a mas de 4 </a:t>
            </a:r>
            <a:r>
              <a:rPr lang="es-ES_tradnl" dirty="0" err="1"/>
              <a:t>mm.</a:t>
            </a:r>
            <a:r>
              <a:rPr lang="es-ES_tradnl" dirty="0"/>
              <a:t> </a:t>
            </a:r>
          </a:p>
          <a:p>
            <a:r>
              <a:rPr lang="es-ES_tradnl" dirty="0"/>
              <a:t>Teniendo en cuenta la </a:t>
            </a:r>
            <a:r>
              <a:rPr lang="es-ES_tradnl" dirty="0" err="1"/>
              <a:t>función</a:t>
            </a:r>
            <a:r>
              <a:rPr lang="es-ES_tradnl" dirty="0"/>
              <a:t>, etiopatogenia, </a:t>
            </a:r>
            <a:r>
              <a:rPr lang="es-ES_tradnl" dirty="0" err="1"/>
              <a:t>fisiopatología</a:t>
            </a:r>
            <a:r>
              <a:rPr lang="es-ES_tradnl" dirty="0"/>
              <a:t> y farmacodinamia de cada medicamento, elegiremos aquella sustancia con </a:t>
            </a:r>
            <a:r>
              <a:rPr lang="es-ES_tradnl" dirty="0" err="1"/>
              <a:t>más</a:t>
            </a:r>
            <a:r>
              <a:rPr lang="es-ES_tradnl" dirty="0"/>
              <a:t> solubilidad en agua, debidamente preparada para la </a:t>
            </a:r>
            <a:r>
              <a:rPr lang="es-ES_tradnl" dirty="0" err="1"/>
              <a:t>vía</a:t>
            </a:r>
            <a:r>
              <a:rPr lang="es-ES_tradnl" dirty="0"/>
              <a:t> </a:t>
            </a:r>
            <a:r>
              <a:rPr lang="es-ES_tradnl" dirty="0" err="1"/>
              <a:t>intradérmica</a:t>
            </a:r>
            <a:r>
              <a:rPr lang="es-ES_tradnl" dirty="0"/>
              <a:t> y evitando el uso de vasoconstrictores pues los mismos pueden provocar necrosis. </a:t>
            </a:r>
          </a:p>
          <a:p>
            <a:r>
              <a:rPr lang="es-ES_tradnl" dirty="0"/>
              <a:t>Considerar siempre que algunos excipientes pueden generar alergias y/o reacciones adversas </a:t>
            </a:r>
            <a:r>
              <a:rPr lang="es-ES_tradnl" dirty="0" err="1"/>
              <a:t>tóxicas</a:t>
            </a:r>
            <a:r>
              <a:rPr lang="es-ES_tradnl" dirty="0"/>
              <a:t>. </a:t>
            </a:r>
          </a:p>
          <a:p>
            <a:r>
              <a:rPr lang="es-ES_tradnl" dirty="0"/>
              <a:t>Evitar la incompatibilidad de los </a:t>
            </a:r>
            <a:r>
              <a:rPr lang="es-ES_tradnl" dirty="0" err="1"/>
              <a:t>fármacos</a:t>
            </a:r>
            <a:r>
              <a:rPr lang="es-ES_tradnl" dirty="0"/>
              <a:t> con distintos pH, para que no precipiten.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="" xmlns:p14="http://schemas.microsoft.com/office/powerpoint/2010/main" val="1608350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dirty="0"/>
              <a:t>EFECTOS ADVERSOS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Dolor</a:t>
            </a:r>
          </a:p>
          <a:p>
            <a:r>
              <a:rPr lang="es-ES_tradnl" dirty="0"/>
              <a:t>Eritema</a:t>
            </a:r>
          </a:p>
          <a:p>
            <a:r>
              <a:rPr lang="es-ES_tradnl" dirty="0"/>
              <a:t>Reacciones </a:t>
            </a:r>
            <a:r>
              <a:rPr lang="es-ES_tradnl" dirty="0" err="1"/>
              <a:t>vagales</a:t>
            </a:r>
            <a:endParaRPr lang="es-ES_tradnl" dirty="0"/>
          </a:p>
          <a:p>
            <a:r>
              <a:rPr lang="es-ES_tradnl" dirty="0" err="1"/>
              <a:t>Pequeños</a:t>
            </a:r>
            <a:r>
              <a:rPr lang="es-ES_tradnl" dirty="0"/>
              <a:t> cortes lineales</a:t>
            </a:r>
          </a:p>
          <a:p>
            <a:r>
              <a:rPr lang="es-ES_tradnl" dirty="0"/>
              <a:t>Hematomas</a:t>
            </a:r>
          </a:p>
          <a:p>
            <a:r>
              <a:rPr lang="es-ES_tradnl" dirty="0"/>
              <a:t>Necrosis</a:t>
            </a:r>
          </a:p>
          <a:p>
            <a:r>
              <a:rPr lang="es-ES_tradnl" dirty="0"/>
              <a:t>Cicatrices</a:t>
            </a:r>
          </a:p>
        </p:txBody>
      </p:sp>
    </p:spTree>
    <p:extLst>
      <p:ext uri="{BB962C8B-B14F-4D97-AF65-F5344CB8AC3E}">
        <p14:creationId xmlns="" xmlns:p14="http://schemas.microsoft.com/office/powerpoint/2010/main" val="268394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/>
              <a:t>INDICACIONES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Envejecimiento y </a:t>
            </a:r>
            <a:r>
              <a:rPr lang="es-ES_tradnl" dirty="0" err="1"/>
              <a:t>fotoenvejecimiento</a:t>
            </a:r>
            <a:r>
              <a:rPr lang="es-ES_tradnl" dirty="0"/>
              <a:t> </a:t>
            </a:r>
            <a:r>
              <a:rPr lang="es-ES_tradnl" dirty="0" err="1"/>
              <a:t>cutáneo</a:t>
            </a:r>
            <a:endParaRPr lang="es-ES_tradnl" dirty="0"/>
          </a:p>
          <a:p>
            <a:r>
              <a:rPr lang="es-ES_tradnl" dirty="0"/>
              <a:t>Celulitis y adiposidad localizada.</a:t>
            </a:r>
          </a:p>
          <a:p>
            <a:r>
              <a:rPr lang="es-ES_tradnl" dirty="0" err="1"/>
              <a:t>Estrías</a:t>
            </a:r>
            <a:r>
              <a:rPr lang="es-ES_tradnl" dirty="0"/>
              <a:t> y flaccidez.</a:t>
            </a:r>
          </a:p>
          <a:p>
            <a:r>
              <a:rPr lang="es-ES_tradnl" dirty="0" err="1"/>
              <a:t>Alopecías</a:t>
            </a:r>
            <a:r>
              <a:rPr lang="es-ES_tradnl" dirty="0"/>
              <a:t>.</a:t>
            </a:r>
          </a:p>
          <a:p>
            <a:r>
              <a:rPr lang="es-ES_tradnl" dirty="0"/>
              <a:t>Cicatrices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="" xmlns:p14="http://schemas.microsoft.com/office/powerpoint/2010/main" val="1644766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PRETRATAMIENTO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Suspender AAS 10 días antes, vitamina E, ginkgo </a:t>
            </a:r>
            <a:r>
              <a:rPr lang="es-ES" dirty="0" err="1" smtClean="0"/>
              <a:t>biloba</a:t>
            </a:r>
            <a:r>
              <a:rPr lang="es-ES" dirty="0" smtClean="0"/>
              <a:t> </a:t>
            </a:r>
            <a:endParaRPr lang="es-AR" dirty="0" smtClean="0"/>
          </a:p>
          <a:p>
            <a:pPr lvl="0"/>
            <a:r>
              <a:rPr lang="es-ES" dirty="0" smtClean="0"/>
              <a:t>Concurrir a la sesión sin maquillaje ni crema facial, ni perfume.</a:t>
            </a:r>
            <a:endParaRPr lang="es-AR" dirty="0" smtClean="0"/>
          </a:p>
          <a:p>
            <a:pPr lvl="0"/>
            <a:r>
              <a:rPr lang="es-ES" dirty="0" smtClean="0"/>
              <a:t>Concurrir con la piel higienizada con jabón </a:t>
            </a:r>
            <a:r>
              <a:rPr lang="es-ES" dirty="0" err="1" smtClean="0"/>
              <a:t>pervinox</a:t>
            </a:r>
            <a:r>
              <a:rPr lang="es-ES" dirty="0" smtClean="0"/>
              <a:t>.</a:t>
            </a:r>
            <a:endParaRPr lang="es-AR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PASOS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ES" dirty="0" smtClean="0"/>
              <a:t>Explicar el procedimiento</a:t>
            </a:r>
            <a:endParaRPr lang="es-AR" dirty="0" smtClean="0"/>
          </a:p>
          <a:p>
            <a:pPr lvl="0"/>
            <a:r>
              <a:rPr lang="es-ES" dirty="0" smtClean="0"/>
              <a:t>Entregar el Consentimiento informado.</a:t>
            </a:r>
            <a:endParaRPr lang="es-AR" dirty="0" smtClean="0"/>
          </a:p>
          <a:p>
            <a:r>
              <a:rPr lang="es-ES" dirty="0" smtClean="0"/>
              <a:t>Buena iluminación </a:t>
            </a:r>
            <a:endParaRPr lang="es-AR" dirty="0" smtClean="0"/>
          </a:p>
          <a:p>
            <a:pPr lvl="0"/>
            <a:r>
              <a:rPr lang="es-ES" dirty="0" smtClean="0"/>
              <a:t>Fotografía PRE y post tratamiento.</a:t>
            </a:r>
            <a:endParaRPr lang="es-AR" dirty="0" smtClean="0"/>
          </a:p>
          <a:p>
            <a:r>
              <a:rPr lang="es-ES" dirty="0" smtClean="0"/>
              <a:t>Asepsia de manos / Guantes descartables</a:t>
            </a:r>
            <a:endParaRPr lang="es-AR" dirty="0" smtClean="0"/>
          </a:p>
          <a:p>
            <a:r>
              <a:rPr lang="es-ES" dirty="0" smtClean="0"/>
              <a:t>Antisepsia de la zona  a tratar</a:t>
            </a:r>
            <a:endParaRPr lang="es-AR" dirty="0" smtClean="0"/>
          </a:p>
          <a:p>
            <a:pPr lvl="0"/>
            <a:r>
              <a:rPr lang="es-ES" dirty="0" smtClean="0"/>
              <a:t>Aplicar con el paciente en decúbito </a:t>
            </a:r>
            <a:endParaRPr lang="es-AR" dirty="0" smtClean="0"/>
          </a:p>
          <a:p>
            <a:pPr lvl="0"/>
            <a:r>
              <a:rPr lang="es-ES" dirty="0" smtClean="0"/>
              <a:t>Asepsia de la zona tratar post tratamiento (Alcohol 70 G, </a:t>
            </a:r>
            <a:r>
              <a:rPr lang="es-ES" dirty="0" err="1" smtClean="0"/>
              <a:t>iodopovidona</a:t>
            </a:r>
            <a:r>
              <a:rPr lang="es-ES" dirty="0" smtClean="0"/>
              <a:t>,  etc.)  </a:t>
            </a:r>
            <a:endParaRPr lang="es-AR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FRECUENCIA Y DOSIS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Se realiza una vez por semana por tres meses consecutivos.</a:t>
            </a:r>
          </a:p>
          <a:p>
            <a:r>
              <a:rPr lang="es-AR" dirty="0" smtClean="0"/>
              <a:t>Mantenimiento: 1 vez cada 15 </a:t>
            </a:r>
            <a:r>
              <a:rPr lang="es-AR" dirty="0" err="1" smtClean="0"/>
              <a:t>dias</a:t>
            </a:r>
            <a:r>
              <a:rPr lang="es-AR" dirty="0" smtClean="0"/>
              <a:t>.</a:t>
            </a:r>
          </a:p>
          <a:p>
            <a:r>
              <a:rPr lang="es-AR" dirty="0" smtClean="0"/>
              <a:t>La dosis varia según la zona a tratar  y la paciente.</a:t>
            </a:r>
          </a:p>
          <a:p>
            <a:r>
              <a:rPr lang="es-AR" dirty="0" smtClean="0"/>
              <a:t>Pierna: 3 - 5c</a:t>
            </a:r>
          </a:p>
          <a:p>
            <a:r>
              <a:rPr lang="es-AR" dirty="0" smtClean="0"/>
              <a:t>Cara: 1- 2 </a:t>
            </a:r>
            <a:r>
              <a:rPr lang="es-AR" dirty="0" err="1" smtClean="0"/>
              <a:t>cc</a:t>
            </a:r>
            <a:endParaRPr lang="es-AR" dirty="0" smtClean="0"/>
          </a:p>
          <a:p>
            <a:r>
              <a:rPr lang="es-AR" dirty="0" smtClean="0"/>
              <a:t>Abdomen: 2 </a:t>
            </a:r>
            <a:r>
              <a:rPr lang="es-AR" dirty="0" err="1" smtClean="0"/>
              <a:t>cc</a:t>
            </a:r>
            <a:endParaRPr lang="es-AR" dirty="0" smtClean="0"/>
          </a:p>
          <a:p>
            <a:r>
              <a:rPr lang="es-AR" dirty="0" smtClean="0"/>
              <a:t>Cuero cabelludo: 2cc</a:t>
            </a: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dirty="0"/>
              <a:t>FÁRMACOS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4954" y="2355011"/>
            <a:ext cx="9800593" cy="4399472"/>
          </a:xfrm>
        </p:spPr>
        <p:txBody>
          <a:bodyPr>
            <a:normAutofit fontScale="62500" lnSpcReduction="20000"/>
          </a:bodyPr>
          <a:lstStyle/>
          <a:p>
            <a:r>
              <a:rPr lang="es-ES_tradnl" dirty="0"/>
              <a:t>1).De </a:t>
            </a:r>
            <a:r>
              <a:rPr lang="es-ES_tradnl" dirty="0" err="1"/>
              <a:t>acción</a:t>
            </a:r>
            <a:r>
              <a:rPr lang="es-ES_tradnl" dirty="0"/>
              <a:t> vascular:</a:t>
            </a:r>
          </a:p>
          <a:p>
            <a:pPr lvl="1"/>
            <a:r>
              <a:rPr lang="es-ES_tradnl" dirty="0"/>
              <a:t>Vasodilatadores propiamente dichos: </a:t>
            </a:r>
            <a:r>
              <a:rPr lang="es-ES_tradnl" dirty="0" err="1"/>
              <a:t>bufomedilo</a:t>
            </a:r>
            <a:r>
              <a:rPr lang="es-ES_tradnl" dirty="0"/>
              <a:t>, </a:t>
            </a:r>
            <a:r>
              <a:rPr lang="es-ES_tradnl" dirty="0" err="1"/>
              <a:t>pentoxifilina</a:t>
            </a:r>
            <a:r>
              <a:rPr lang="es-ES_tradnl" dirty="0"/>
              <a:t>, </a:t>
            </a:r>
            <a:r>
              <a:rPr lang="es-ES_tradnl" dirty="0" err="1"/>
              <a:t>benzopironas</a:t>
            </a:r>
            <a:r>
              <a:rPr lang="es-ES_tradnl" dirty="0"/>
              <a:t>. 1b.Veno y </a:t>
            </a:r>
            <a:r>
              <a:rPr lang="es-ES_tradnl" dirty="0" err="1"/>
              <a:t>linfotónicos</a:t>
            </a:r>
            <a:r>
              <a:rPr lang="es-ES_tradnl" dirty="0"/>
              <a:t>: </a:t>
            </a:r>
            <a:r>
              <a:rPr lang="es-ES_tradnl" dirty="0" err="1"/>
              <a:t>benzopironas</a:t>
            </a:r>
            <a:r>
              <a:rPr lang="es-ES_tradnl" dirty="0"/>
              <a:t>.</a:t>
            </a:r>
          </a:p>
          <a:p>
            <a:pPr lvl="1"/>
            <a:r>
              <a:rPr lang="es-ES_tradnl" dirty="0"/>
              <a:t>Sustancias de </a:t>
            </a:r>
            <a:r>
              <a:rPr lang="es-ES_tradnl" dirty="0" err="1"/>
              <a:t>acción</a:t>
            </a:r>
            <a:r>
              <a:rPr lang="es-ES_tradnl" dirty="0"/>
              <a:t> vasodilatadora adicional.</a:t>
            </a:r>
            <a:br>
              <a:rPr lang="es-ES_tradnl" dirty="0"/>
            </a:br>
            <a:endParaRPr lang="es-ES_tradnl" dirty="0"/>
          </a:p>
          <a:p>
            <a:r>
              <a:rPr lang="es-ES_tradnl" dirty="0"/>
              <a:t>2).</a:t>
            </a:r>
            <a:r>
              <a:rPr lang="es-ES_tradnl" dirty="0" err="1"/>
              <a:t>Lipolíticos</a:t>
            </a:r>
            <a:r>
              <a:rPr lang="es-ES_tradnl" dirty="0"/>
              <a:t>:</a:t>
            </a:r>
          </a:p>
          <a:p>
            <a:pPr lvl="1"/>
            <a:r>
              <a:rPr lang="es-ES_tradnl" dirty="0" err="1"/>
              <a:t>Metilxantinas</a:t>
            </a:r>
            <a:r>
              <a:rPr lang="es-ES_tradnl" dirty="0"/>
              <a:t>: </a:t>
            </a:r>
            <a:r>
              <a:rPr lang="es-ES_tradnl" dirty="0" err="1"/>
              <a:t>cafeína</a:t>
            </a:r>
            <a:r>
              <a:rPr lang="es-ES_tradnl" dirty="0"/>
              <a:t>, </a:t>
            </a:r>
            <a:r>
              <a:rPr lang="es-ES_tradnl" dirty="0" err="1"/>
              <a:t>aminofilina</a:t>
            </a:r>
            <a:r>
              <a:rPr lang="es-ES_tradnl" dirty="0"/>
              <a:t>, teofilina.</a:t>
            </a:r>
          </a:p>
          <a:p>
            <a:pPr lvl="1"/>
            <a:r>
              <a:rPr lang="es-ES_tradnl" dirty="0" err="1"/>
              <a:t>Triac</a:t>
            </a:r>
            <a:r>
              <a:rPr lang="es-ES_tradnl" dirty="0"/>
              <a:t>.</a:t>
            </a:r>
          </a:p>
          <a:p>
            <a:pPr lvl="1"/>
            <a:r>
              <a:rPr lang="es-ES_tradnl" dirty="0"/>
              <a:t>Salicilato de </a:t>
            </a:r>
            <a:r>
              <a:rPr lang="es-ES_tradnl" dirty="0" err="1"/>
              <a:t>monometilsilanotriol</a:t>
            </a:r>
            <a:r>
              <a:rPr lang="es-ES_tradnl" dirty="0"/>
              <a:t> (</a:t>
            </a:r>
            <a:r>
              <a:rPr lang="es-ES_tradnl" dirty="0" err="1"/>
              <a:t>Conjoctyl</a:t>
            </a:r>
            <a:r>
              <a:rPr lang="es-ES_tradnl" dirty="0"/>
              <a:t>).</a:t>
            </a:r>
          </a:p>
          <a:p>
            <a:pPr lvl="1"/>
            <a:r>
              <a:rPr lang="es-ES_tradnl" dirty="0"/>
              <a:t>Yohimbina.</a:t>
            </a:r>
          </a:p>
          <a:p>
            <a:pPr lvl="1"/>
            <a:r>
              <a:rPr lang="es-ES_tradnl" dirty="0"/>
              <a:t>L-</a:t>
            </a:r>
            <a:r>
              <a:rPr lang="es-ES_tradnl" dirty="0" err="1"/>
              <a:t>carnitina</a:t>
            </a:r>
            <a:r>
              <a:rPr lang="es-ES_tradnl" dirty="0"/>
              <a:t>.</a:t>
            </a:r>
          </a:p>
          <a:p>
            <a:pPr lvl="1"/>
            <a:r>
              <a:rPr lang="es-ES_tradnl" dirty="0" err="1"/>
              <a:t>Cynara</a:t>
            </a:r>
            <a:r>
              <a:rPr lang="es-ES_tradnl" dirty="0"/>
              <a:t> </a:t>
            </a:r>
            <a:r>
              <a:rPr lang="es-ES_tradnl" dirty="0" err="1"/>
              <a:t>Scolimus</a:t>
            </a:r>
            <a:r>
              <a:rPr lang="es-ES_tradnl" dirty="0"/>
              <a:t> (</a:t>
            </a:r>
            <a:r>
              <a:rPr lang="es-ES_tradnl" dirty="0" err="1"/>
              <a:t>chofitol</a:t>
            </a:r>
            <a:r>
              <a:rPr lang="es-ES_tradnl" dirty="0"/>
              <a:t>).</a:t>
            </a:r>
          </a:p>
          <a:p>
            <a:pPr lvl="1"/>
            <a:r>
              <a:rPr lang="es-ES_tradnl" dirty="0"/>
              <a:t>Enzimas </a:t>
            </a:r>
            <a:r>
              <a:rPr lang="es-ES_tradnl" dirty="0" err="1"/>
              <a:t>lipolíticas</a:t>
            </a:r>
            <a:r>
              <a:rPr lang="es-ES_tradnl" dirty="0"/>
              <a:t>: </a:t>
            </a:r>
            <a:r>
              <a:rPr lang="es-ES_tradnl" dirty="0" err="1"/>
              <a:t>fosfatidilcolina</a:t>
            </a:r>
            <a:r>
              <a:rPr lang="es-ES_tradnl" dirty="0"/>
              <a:t>.</a:t>
            </a:r>
            <a:br>
              <a:rPr lang="es-ES_tradnl" dirty="0"/>
            </a:br>
            <a:endParaRPr lang="es-ES_tradnl" dirty="0"/>
          </a:p>
          <a:p>
            <a:r>
              <a:rPr lang="es-ES_tradnl" dirty="0"/>
              <a:t>3).</a:t>
            </a:r>
            <a:r>
              <a:rPr lang="es-ES_tradnl" dirty="0" err="1"/>
              <a:t>Eutróficos</a:t>
            </a:r>
            <a:r>
              <a:rPr lang="es-ES_tradnl" dirty="0"/>
              <a:t>:</a:t>
            </a:r>
          </a:p>
          <a:p>
            <a:pPr lvl="1"/>
            <a:r>
              <a:rPr lang="es-ES_tradnl" dirty="0"/>
              <a:t>De origen animal: extractos placentarios, PCSA, GAG, A. </a:t>
            </a:r>
            <a:r>
              <a:rPr lang="es-ES_tradnl" dirty="0" err="1"/>
              <a:t>hialurónico</a:t>
            </a:r>
            <a:r>
              <a:rPr lang="es-ES_tradnl" dirty="0"/>
              <a:t>.</a:t>
            </a:r>
          </a:p>
          <a:p>
            <a:pPr lvl="1"/>
            <a:r>
              <a:rPr lang="es-ES_tradnl" dirty="0"/>
              <a:t>De origen mineral: silicio y otros oligoelementos.</a:t>
            </a:r>
          </a:p>
          <a:p>
            <a:pPr lvl="1"/>
            <a:r>
              <a:rPr lang="es-ES_tradnl" dirty="0"/>
              <a:t>De origen vegetal: centella </a:t>
            </a:r>
            <a:r>
              <a:rPr lang="es-ES_tradnl" dirty="0" err="1"/>
              <a:t>asiática</a:t>
            </a:r>
            <a:r>
              <a:rPr lang="es-ES_tradnl" dirty="0"/>
              <a:t>, </a:t>
            </a:r>
            <a:r>
              <a:rPr lang="es-ES_tradnl" dirty="0" err="1"/>
              <a:t>ginko</a:t>
            </a:r>
            <a:r>
              <a:rPr lang="es-ES_tradnl" dirty="0"/>
              <a:t> </a:t>
            </a:r>
            <a:r>
              <a:rPr lang="es-ES_tradnl" dirty="0" err="1"/>
              <a:t>biloba</a:t>
            </a:r>
            <a:r>
              <a:rPr lang="es-ES_tradnl" dirty="0"/>
              <a:t>, </a:t>
            </a:r>
            <a:r>
              <a:rPr lang="es-ES_tradnl" dirty="0" err="1"/>
              <a:t>mellilotus</a:t>
            </a:r>
            <a:r>
              <a:rPr lang="es-ES_tradnl" dirty="0"/>
              <a:t> </a:t>
            </a:r>
            <a:r>
              <a:rPr lang="es-ES_tradnl" dirty="0" err="1"/>
              <a:t>officialis,etc</a:t>
            </a:r>
            <a:r>
              <a:rPr lang="es-ES_tradnl" dirty="0"/>
              <a:t>. </a:t>
            </a:r>
          </a:p>
          <a:p>
            <a:r>
              <a:rPr lang="es-ES_tradnl" dirty="0"/>
              <a:t>4).</a:t>
            </a:r>
            <a:r>
              <a:rPr lang="es-ES_tradnl" dirty="0" err="1"/>
              <a:t>Analgésicos</a:t>
            </a:r>
            <a:r>
              <a:rPr lang="es-ES_tradnl" dirty="0"/>
              <a:t>: </a:t>
            </a:r>
            <a:r>
              <a:rPr lang="es-ES_tradnl" dirty="0" err="1"/>
              <a:t>procaína</a:t>
            </a:r>
            <a:r>
              <a:rPr lang="es-ES_tradnl" dirty="0"/>
              <a:t>.</a:t>
            </a:r>
            <a:br>
              <a:rPr lang="es-ES_tradnl" dirty="0"/>
            </a:b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="" xmlns:p14="http://schemas.microsoft.com/office/powerpoint/2010/main" val="1782273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3726620-1889-C94F-BF25-DFAB4BBB0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s-PE" dirty="0"/>
              <a:t> </a:t>
            </a:r>
            <a:r>
              <a:rPr lang="es-PE" dirty="0" smtClean="0"/>
              <a:t>MESOTERAPIA: raíz </a:t>
            </a:r>
            <a:r>
              <a:rPr lang="es-PE" dirty="0"/>
              <a:t>que deriva del griego: meso (medio, mitad</a:t>
            </a:r>
            <a:r>
              <a:rPr lang="es-PE" dirty="0" smtClean="0"/>
              <a:t>) terapia (tratamiento) </a:t>
            </a:r>
            <a:endParaRPr lang="en-US" dirty="0"/>
          </a:p>
          <a:p>
            <a:r>
              <a:rPr lang="es-PE" dirty="0"/>
              <a:t> El significado del vocablo “meso” se refiere a mesodermo,  capa media embrionaria que se encuentra entre el ectodermo y el endodermo</a:t>
            </a:r>
            <a:r>
              <a:rPr lang="en-US" dirty="0"/>
              <a:t> y</a:t>
            </a:r>
            <a:r>
              <a:rPr lang="es-PE" dirty="0"/>
              <a:t> da origen al tejido conjuntivo que forma la dermis</a:t>
            </a:r>
            <a:r>
              <a:rPr lang="en-US" dirty="0" smtClean="0"/>
              <a:t>.</a:t>
            </a:r>
          </a:p>
          <a:p>
            <a:r>
              <a:rPr lang="es-PE" i="1" dirty="0" smtClean="0"/>
              <a:t>La </a:t>
            </a:r>
            <a:r>
              <a:rPr lang="es-PE" i="1" dirty="0" err="1" smtClean="0"/>
              <a:t>Mesoterapia</a:t>
            </a:r>
            <a:r>
              <a:rPr lang="es-PE" i="1" dirty="0" smtClean="0"/>
              <a:t> </a:t>
            </a:r>
            <a:r>
              <a:rPr lang="es-PE" i="1" dirty="0" smtClean="0"/>
              <a:t>es una concepción terapéutica simple, que aproxima el medicamento al lugar de la patología mediante dosis in </a:t>
            </a:r>
            <a:r>
              <a:rPr lang="es-PE" i="1" dirty="0" err="1" smtClean="0"/>
              <a:t>tradérmicas</a:t>
            </a:r>
            <a:r>
              <a:rPr lang="es-PE" i="1" dirty="0" smtClean="0"/>
              <a:t> mínimas y regionales.</a:t>
            </a:r>
          </a:p>
          <a:p>
            <a:endParaRPr lang="es-PE" dirty="0"/>
          </a:p>
        </p:txBody>
      </p:sp>
      <p:sp>
        <p:nvSpPr>
          <p:cNvPr id="4" name="3 CuadroTexto"/>
          <p:cNvSpPr txBox="1"/>
          <p:nvPr/>
        </p:nvSpPr>
        <p:spPr>
          <a:xfrm>
            <a:off x="3623094" y="966158"/>
            <a:ext cx="4710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</a:rPr>
              <a:t>Semántica</a:t>
            </a:r>
            <a:endParaRPr lang="es-E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4139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dirty="0"/>
              <a:t>FOTOENVEJECIMIENTO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A nivel celular: a).Hormonal: 17 B estradiol, melatonina. b).No hormonal: </a:t>
            </a:r>
            <a:r>
              <a:rPr lang="es-ES_tradnl" dirty="0" err="1"/>
              <a:t>ácido</a:t>
            </a:r>
            <a:r>
              <a:rPr lang="es-ES_tradnl" dirty="0"/>
              <a:t> </a:t>
            </a:r>
            <a:r>
              <a:rPr lang="es-ES_tradnl" dirty="0" err="1"/>
              <a:t>retinóico</a:t>
            </a:r>
            <a:r>
              <a:rPr lang="es-ES_tradnl" dirty="0"/>
              <a:t>. </a:t>
            </a:r>
          </a:p>
          <a:p>
            <a:r>
              <a:rPr lang="es-ES_tradnl" dirty="0"/>
              <a:t>A nivel intersticial: </a:t>
            </a:r>
            <a:r>
              <a:rPr lang="es-ES_tradnl" dirty="0" err="1"/>
              <a:t>alfahidroxiácidos,furfuril</a:t>
            </a:r>
            <a:r>
              <a:rPr lang="es-ES_tradnl" dirty="0"/>
              <a:t> adenina, oligoelementos, vitamina C, PCSA, </a:t>
            </a:r>
            <a:r>
              <a:rPr lang="es-ES_tradnl" dirty="0" err="1"/>
              <a:t>GAG,ácido</a:t>
            </a:r>
            <a:r>
              <a:rPr lang="es-ES_tradnl" dirty="0"/>
              <a:t> </a:t>
            </a:r>
            <a:r>
              <a:rPr lang="es-ES_tradnl" dirty="0" err="1"/>
              <a:t>hialurónico</a:t>
            </a:r>
            <a:r>
              <a:rPr lang="es-ES_tradnl" dirty="0"/>
              <a:t>, </a:t>
            </a:r>
            <a:r>
              <a:rPr lang="es-ES_tradnl" dirty="0" err="1"/>
              <a:t>piruvato</a:t>
            </a:r>
            <a:r>
              <a:rPr lang="es-ES_tradnl" dirty="0"/>
              <a:t> </a:t>
            </a:r>
            <a:r>
              <a:rPr lang="es-ES_tradnl" dirty="0" err="1"/>
              <a:t>sódico</a:t>
            </a:r>
            <a:r>
              <a:rPr lang="es-ES_tradnl" dirty="0"/>
              <a:t>, X ADN, </a:t>
            </a:r>
            <a:r>
              <a:rPr lang="es-ES_tradnl" dirty="0" err="1"/>
              <a:t>laureth</a:t>
            </a:r>
            <a:r>
              <a:rPr lang="es-ES_tradnl" dirty="0"/>
              <a:t> 9, </a:t>
            </a:r>
            <a:r>
              <a:rPr lang="es-ES_tradnl" dirty="0" err="1"/>
              <a:t>argireline</a:t>
            </a:r>
            <a:r>
              <a:rPr lang="es-ES_tradnl" dirty="0"/>
              <a:t>, DMAE, silicio. </a:t>
            </a:r>
          </a:p>
          <a:p>
            <a:r>
              <a:rPr lang="es-ES_tradnl" dirty="0"/>
              <a:t>A nivel vascular: </a:t>
            </a:r>
            <a:r>
              <a:rPr lang="es-ES_tradnl" dirty="0" err="1"/>
              <a:t>procaína</a:t>
            </a:r>
            <a:r>
              <a:rPr lang="es-ES_tradnl" dirty="0"/>
              <a:t>, </a:t>
            </a:r>
            <a:r>
              <a:rPr lang="es-ES_tradnl" dirty="0" err="1"/>
              <a:t>bufomedilo</a:t>
            </a:r>
            <a:r>
              <a:rPr lang="es-ES_tradnl" dirty="0"/>
              <a:t>, </a:t>
            </a:r>
            <a:r>
              <a:rPr lang="es-ES_tradnl" dirty="0" err="1"/>
              <a:t>ginko</a:t>
            </a:r>
            <a:r>
              <a:rPr lang="es-ES_tradnl" dirty="0"/>
              <a:t> </a:t>
            </a:r>
            <a:r>
              <a:rPr lang="es-ES_tradnl" dirty="0" err="1"/>
              <a:t>biloba</a:t>
            </a:r>
            <a:r>
              <a:rPr lang="es-ES_tradnl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765178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/>
              <a:t>CELULITIS Y ADIPOSIDAD LOCALIZADA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err="1"/>
              <a:t>Lipolíticos</a:t>
            </a:r>
            <a:r>
              <a:rPr lang="es-ES_tradnl" dirty="0"/>
              <a:t> en los estadios 1, 2, 3 y 4. </a:t>
            </a:r>
          </a:p>
          <a:p>
            <a:pPr lvl="1"/>
            <a:r>
              <a:rPr lang="es-ES_tradnl" dirty="0"/>
              <a:t>Los que </a:t>
            </a:r>
            <a:r>
              <a:rPr lang="es-ES_tradnl" dirty="0" err="1"/>
              <a:t>actúan</a:t>
            </a:r>
            <a:r>
              <a:rPr lang="es-ES_tradnl" dirty="0"/>
              <a:t> estimulando la </a:t>
            </a:r>
            <a:r>
              <a:rPr lang="es-ES_tradnl" dirty="0" err="1"/>
              <a:t>adenil</a:t>
            </a:r>
            <a:r>
              <a:rPr lang="es-ES_tradnl" dirty="0"/>
              <a:t> </a:t>
            </a:r>
            <a:r>
              <a:rPr lang="es-ES_tradnl" dirty="0" err="1"/>
              <a:t>ciclasa</a:t>
            </a:r>
            <a:r>
              <a:rPr lang="es-ES_tradnl" dirty="0"/>
              <a:t>: silicio y yohimbina.</a:t>
            </a:r>
          </a:p>
          <a:p>
            <a:pPr lvl="1"/>
            <a:r>
              <a:rPr lang="es-ES_tradnl" dirty="0"/>
              <a:t>Los que inhiben la </a:t>
            </a:r>
            <a:r>
              <a:rPr lang="es-ES_tradnl" dirty="0" err="1"/>
              <a:t>acción</a:t>
            </a:r>
            <a:r>
              <a:rPr lang="es-ES_tradnl" dirty="0"/>
              <a:t> de la enzima </a:t>
            </a:r>
            <a:r>
              <a:rPr lang="es-ES_tradnl" dirty="0" err="1"/>
              <a:t>fosfodiesterasa</a:t>
            </a:r>
            <a:r>
              <a:rPr lang="es-ES_tradnl" dirty="0"/>
              <a:t>: catecolaminas, </a:t>
            </a:r>
            <a:r>
              <a:rPr lang="es-ES_tradnl" dirty="0" err="1"/>
              <a:t>triac</a:t>
            </a:r>
            <a:r>
              <a:rPr lang="es-ES_tradnl" dirty="0"/>
              <a:t>, </a:t>
            </a:r>
            <a:r>
              <a:rPr lang="es-ES_tradnl" dirty="0" err="1"/>
              <a:t>metilxantinas</a:t>
            </a:r>
            <a:r>
              <a:rPr lang="es-ES_tradnl" dirty="0"/>
              <a:t>.</a:t>
            </a:r>
          </a:p>
          <a:p>
            <a:pPr lvl="1"/>
            <a:r>
              <a:rPr lang="es-ES_tradnl" dirty="0"/>
              <a:t>Las enzimas </a:t>
            </a:r>
            <a:r>
              <a:rPr lang="es-ES_tradnl" dirty="0" err="1"/>
              <a:t>lipolíticas</a:t>
            </a:r>
            <a:r>
              <a:rPr lang="es-ES_tradnl" dirty="0"/>
              <a:t>: </a:t>
            </a:r>
            <a:r>
              <a:rPr lang="es-ES_tradnl" dirty="0" err="1"/>
              <a:t>fosfatidilcolina</a:t>
            </a:r>
            <a:r>
              <a:rPr lang="es-ES_tradnl" dirty="0"/>
              <a:t> (de </a:t>
            </a:r>
            <a:r>
              <a:rPr lang="es-ES_tradnl" dirty="0" err="1"/>
              <a:t>aplicación</a:t>
            </a:r>
            <a:r>
              <a:rPr lang="es-ES_tradnl" dirty="0"/>
              <a:t> </a:t>
            </a:r>
            <a:r>
              <a:rPr lang="es-ES_tradnl" dirty="0" err="1"/>
              <a:t>intradérmica</a:t>
            </a:r>
            <a:r>
              <a:rPr lang="es-ES_tradnl" dirty="0"/>
              <a:t> profunda). </a:t>
            </a:r>
          </a:p>
          <a:p>
            <a:pPr marL="228600" lvl="1">
              <a:spcBef>
                <a:spcPts val="1000"/>
              </a:spcBef>
            </a:pPr>
            <a:r>
              <a:rPr lang="es-ES_tradnl" dirty="0" err="1"/>
              <a:t>Vasculotrópicos</a:t>
            </a:r>
            <a:r>
              <a:rPr lang="es-ES_tradnl" dirty="0"/>
              <a:t> en los estadios 1, 2 y 3. </a:t>
            </a:r>
          </a:p>
          <a:p>
            <a:pPr lvl="1"/>
            <a:r>
              <a:rPr lang="es-ES_tradnl" dirty="0" err="1"/>
              <a:t>Vasculotrópicos</a:t>
            </a:r>
            <a:r>
              <a:rPr lang="es-ES_tradnl" dirty="0"/>
              <a:t> (</a:t>
            </a:r>
            <a:r>
              <a:rPr lang="es-ES_tradnl" dirty="0" err="1"/>
              <a:t>bufomedilo</a:t>
            </a:r>
            <a:r>
              <a:rPr lang="es-ES_tradnl" dirty="0"/>
              <a:t>) y </a:t>
            </a:r>
            <a:r>
              <a:rPr lang="es-ES_tradnl" dirty="0" err="1"/>
              <a:t>veno-linfotónico</a:t>
            </a:r>
            <a:r>
              <a:rPr lang="es-ES_tradnl" dirty="0"/>
              <a:t> ( </a:t>
            </a:r>
            <a:r>
              <a:rPr lang="es-ES_tradnl" dirty="0" err="1"/>
              <a:t>benzopironas</a:t>
            </a:r>
            <a:r>
              <a:rPr lang="es-ES_tradnl" dirty="0"/>
              <a:t> y rutina). </a:t>
            </a:r>
          </a:p>
          <a:p>
            <a:r>
              <a:rPr lang="es-ES_tradnl" dirty="0" err="1"/>
              <a:t>Eutróficos</a:t>
            </a:r>
            <a:r>
              <a:rPr lang="es-ES_tradnl" dirty="0"/>
              <a:t> en los estadios 1, 2, 3 y 4. </a:t>
            </a:r>
          </a:p>
          <a:p>
            <a:pPr lvl="1"/>
            <a:r>
              <a:rPr lang="es-ES_tradnl" dirty="0"/>
              <a:t>Se consideran reguladores del metabolismo y </a:t>
            </a:r>
            <a:r>
              <a:rPr lang="es-ES_tradnl" dirty="0" err="1"/>
              <a:t>división</a:t>
            </a:r>
            <a:r>
              <a:rPr lang="es-ES_tradnl" dirty="0"/>
              <a:t> celular, se los incluye en todo momento. </a:t>
            </a:r>
          </a:p>
          <a:p>
            <a:pPr lvl="1"/>
            <a:r>
              <a:rPr lang="es-ES_tradnl" dirty="0"/>
              <a:t>Son el salicilato de </a:t>
            </a:r>
            <a:r>
              <a:rPr lang="es-ES_tradnl" dirty="0" err="1"/>
              <a:t>monometiltrisilanol</a:t>
            </a:r>
            <a:r>
              <a:rPr lang="es-ES_tradnl" dirty="0"/>
              <a:t> (</a:t>
            </a:r>
            <a:r>
              <a:rPr lang="es-ES_tradnl" dirty="0" err="1"/>
              <a:t>Conjoctyl</a:t>
            </a:r>
            <a:r>
              <a:rPr lang="es-ES_tradnl" dirty="0"/>
              <a:t>), PCSA, </a:t>
            </a:r>
            <a:r>
              <a:rPr lang="es-ES_tradnl" dirty="0" err="1"/>
              <a:t>laureth</a:t>
            </a:r>
            <a:r>
              <a:rPr lang="es-ES_tradnl" dirty="0"/>
              <a:t> 9.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="" xmlns:p14="http://schemas.microsoft.com/office/powerpoint/2010/main" val="1799163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/>
              <a:t>ESTRÍAS Y FLACCIDEZ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2117" y="2622430"/>
            <a:ext cx="10515600" cy="3947938"/>
          </a:xfrm>
        </p:spPr>
        <p:txBody>
          <a:bodyPr/>
          <a:lstStyle/>
          <a:p>
            <a:r>
              <a:rPr lang="es-ES_tradnl" dirty="0"/>
              <a:t>Se usan para </a:t>
            </a:r>
            <a:r>
              <a:rPr lang="es-ES_tradnl" dirty="0" err="1"/>
              <a:t>estrías</a:t>
            </a:r>
            <a:r>
              <a:rPr lang="es-ES_tradnl" dirty="0"/>
              <a:t>: Silicio, X ADN, oligoelementos, PCSA, </a:t>
            </a:r>
            <a:r>
              <a:rPr lang="es-ES_tradnl" dirty="0" err="1"/>
              <a:t>ácido</a:t>
            </a:r>
            <a:r>
              <a:rPr lang="es-ES_tradnl" dirty="0"/>
              <a:t> </a:t>
            </a:r>
            <a:r>
              <a:rPr lang="es-ES_tradnl" dirty="0" err="1"/>
              <a:t>hialurónico</a:t>
            </a:r>
            <a:r>
              <a:rPr lang="es-ES_tradnl" dirty="0"/>
              <a:t>, </a:t>
            </a:r>
            <a:r>
              <a:rPr lang="es-ES_tradnl" dirty="0" err="1"/>
              <a:t>ácido</a:t>
            </a:r>
            <a:r>
              <a:rPr lang="es-ES_tradnl" dirty="0"/>
              <a:t> </a:t>
            </a:r>
            <a:r>
              <a:rPr lang="es-ES_tradnl" dirty="0" err="1"/>
              <a:t>retinóico</a:t>
            </a:r>
            <a:r>
              <a:rPr lang="es-ES_tradnl" dirty="0"/>
              <a:t>. </a:t>
            </a:r>
          </a:p>
          <a:p>
            <a:endParaRPr lang="es-ES_tradnl" dirty="0"/>
          </a:p>
          <a:p>
            <a:r>
              <a:rPr lang="es-ES_tradnl" dirty="0"/>
              <a:t>Se usan para flaccidez: Silicio, PCSA, DMAE, </a:t>
            </a:r>
            <a:r>
              <a:rPr lang="es-ES_tradnl" dirty="0" err="1"/>
              <a:t>argireline</a:t>
            </a:r>
            <a:r>
              <a:rPr lang="es-ES_tradnl" dirty="0"/>
              <a:t>, X ADN.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="" xmlns:p14="http://schemas.microsoft.com/office/powerpoint/2010/main" val="1525883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/>
              <a:t>ALOPECÍAS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/>
              <a:t>Alopecía</a:t>
            </a:r>
            <a:r>
              <a:rPr lang="es-ES_tradnl" dirty="0"/>
              <a:t> </a:t>
            </a:r>
            <a:r>
              <a:rPr lang="es-ES_tradnl" dirty="0" err="1"/>
              <a:t>androgenética</a:t>
            </a:r>
            <a:r>
              <a:rPr lang="es-ES_tradnl" dirty="0"/>
              <a:t>: </a:t>
            </a:r>
            <a:r>
              <a:rPr lang="es-ES_tradnl" dirty="0" err="1"/>
              <a:t>finasteride</a:t>
            </a:r>
            <a:r>
              <a:rPr lang="es-ES_tradnl" dirty="0"/>
              <a:t>, </a:t>
            </a:r>
            <a:r>
              <a:rPr lang="es-ES_tradnl" dirty="0" err="1"/>
              <a:t>flutamida</a:t>
            </a:r>
            <a:r>
              <a:rPr lang="es-ES_tradnl" dirty="0"/>
              <a:t>, 17 beta estradiol.</a:t>
            </a:r>
          </a:p>
          <a:p>
            <a:endParaRPr lang="es-ES_tradnl" dirty="0"/>
          </a:p>
          <a:p>
            <a:r>
              <a:rPr lang="es-ES_tradnl" dirty="0"/>
              <a:t>Alopecias en general: </a:t>
            </a:r>
            <a:r>
              <a:rPr lang="es-ES_tradnl" dirty="0" err="1"/>
              <a:t>minoxidil</a:t>
            </a:r>
            <a:r>
              <a:rPr lang="es-ES_tradnl" dirty="0"/>
              <a:t>, vitaminas del complejo B, biotina, </a:t>
            </a:r>
            <a:r>
              <a:rPr lang="es-ES_tradnl" dirty="0" err="1"/>
              <a:t>pantenol</a:t>
            </a:r>
            <a:r>
              <a:rPr lang="es-ES_tradnl" dirty="0"/>
              <a:t>. </a:t>
            </a: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endParaRPr lang="es-ES_tradnl" dirty="0" smtClean="0"/>
          </a:p>
          <a:p>
            <a:pPr>
              <a:buNone/>
            </a:pPr>
            <a:r>
              <a:rPr lang="es-ES_tradnl" dirty="0" smtClean="0"/>
              <a:t>      </a:t>
            </a:r>
            <a:r>
              <a:rPr lang="es-ES_tradnl" b="1" i="1" dirty="0" smtClean="0"/>
              <a:t>RESUMIENDO= </a:t>
            </a:r>
            <a:r>
              <a:rPr lang="es-ES_tradnl" i="1" dirty="0" smtClean="0"/>
              <a:t>PARA QUE TENGAN EL EFECTO ESTÉTICO ESPERADO LOS COMPUESTOS A UTILIZAR DEPENDEN DEL DIAGNÓSTICO FEHACIENTE REALIZADO SOBRE EL PACIENTE</a:t>
            </a:r>
            <a:endParaRPr lang="es-ES_tradnl" i="1" dirty="0"/>
          </a:p>
        </p:txBody>
      </p:sp>
    </p:spTree>
    <p:extLst>
      <p:ext uri="{BB962C8B-B14F-4D97-AF65-F5344CB8AC3E}">
        <p14:creationId xmlns="" xmlns:p14="http://schemas.microsoft.com/office/powerpoint/2010/main" val="528872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879894"/>
            <a:ext cx="10972800" cy="708688"/>
          </a:xfrm>
        </p:spPr>
        <p:txBody>
          <a:bodyPr>
            <a:normAutofit/>
          </a:bodyPr>
          <a:lstStyle/>
          <a:p>
            <a:pPr algn="ctr"/>
            <a:r>
              <a:rPr lang="es-ES_tradnl" dirty="0" smtClean="0"/>
              <a:t>TÉCNICAS</a:t>
            </a:r>
            <a:endParaRPr lang="es-AR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857403"/>
          </a:xfrm>
        </p:spPr>
        <p:txBody>
          <a:bodyPr>
            <a:normAutofit/>
          </a:bodyPr>
          <a:lstStyle/>
          <a:p>
            <a:pPr>
              <a:buNone/>
            </a:pPr>
            <a:endParaRPr lang="es-ES" sz="1800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Se </a:t>
            </a:r>
            <a:r>
              <a:rPr lang="es-ES" dirty="0" smtClean="0"/>
              <a:t>basan siempre en el conjunto mano-jeringa-aguja. </a:t>
            </a:r>
          </a:p>
          <a:p>
            <a:pPr lvl="0"/>
            <a:r>
              <a:rPr lang="es-ES" sz="1800" b="1" u="sng" dirty="0" smtClean="0"/>
              <a:t>Pápula </a:t>
            </a:r>
            <a:r>
              <a:rPr lang="es-ES" sz="1800" b="1" u="sng" dirty="0"/>
              <a:t>intradérmica</a:t>
            </a:r>
            <a:r>
              <a:rPr lang="es-ES" sz="1800" b="1" dirty="0"/>
              <a:t>: </a:t>
            </a:r>
            <a:r>
              <a:rPr lang="es-ES" sz="1800" dirty="0"/>
              <a:t>se utilizan agujas </a:t>
            </a:r>
            <a:r>
              <a:rPr lang="es-ES" sz="1800" dirty="0" smtClean="0"/>
              <a:t>30 G </a:t>
            </a:r>
            <a:r>
              <a:rPr lang="es-ES" sz="1800" dirty="0"/>
              <a:t>con un ángulo tangencial a la piel y con el bisel de la aguja siempre hacia arriba, el volumen inyectado es </a:t>
            </a:r>
            <a:r>
              <a:rPr lang="es-ES" sz="1800" dirty="0" smtClean="0"/>
              <a:t>de </a:t>
            </a:r>
            <a:r>
              <a:rPr lang="es-ES" sz="1800" dirty="0"/>
              <a:t>entre 0.05 a 0.1 ml, que se corresponde con una pápula de 3 mm de diámetros </a:t>
            </a:r>
            <a:r>
              <a:rPr lang="es-ES" sz="1800" dirty="0" smtClean="0"/>
              <a:t>aproximadamente, a una distancia de 1,5 cm </a:t>
            </a:r>
          </a:p>
          <a:p>
            <a:pPr lvl="0">
              <a:buNone/>
            </a:pPr>
            <a:endParaRPr lang="es-AR" sz="6400" dirty="0"/>
          </a:p>
          <a:p>
            <a:endParaRPr lang="es-AR" sz="6400" dirty="0"/>
          </a:p>
        </p:txBody>
      </p:sp>
      <p:pic>
        <p:nvPicPr>
          <p:cNvPr id="5" name="4 Imagen" descr="mesotera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91744" y="4284340"/>
            <a:ext cx="4128459" cy="2376264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54954" y="2794958"/>
            <a:ext cx="8825659" cy="2648310"/>
          </a:xfrm>
        </p:spPr>
        <p:txBody>
          <a:bodyPr>
            <a:normAutofit fontScale="92500"/>
          </a:bodyPr>
          <a:lstStyle/>
          <a:p>
            <a:pPr lvl="0"/>
            <a:r>
              <a:rPr lang="es-ES" sz="2100" b="1" u="sng" dirty="0"/>
              <a:t>P</a:t>
            </a:r>
            <a:r>
              <a:rPr lang="es-ES" sz="2100" b="1" u="sng" dirty="0" smtClean="0"/>
              <a:t>unto a punto:</a:t>
            </a:r>
            <a:r>
              <a:rPr lang="es-ES" sz="2100" b="1" dirty="0" smtClean="0"/>
              <a:t> </a:t>
            </a:r>
            <a:r>
              <a:rPr lang="es-ES" sz="2100" dirty="0" smtClean="0"/>
              <a:t>la aguja en ángulo de 90 grados y deja una gota afuera de la piel, se inyecta 0.1 ml  con un espacio entre cada puntura de 1 cm. </a:t>
            </a:r>
            <a:br>
              <a:rPr lang="es-ES" sz="2100" dirty="0" smtClean="0"/>
            </a:br>
            <a:endParaRPr lang="es-AR" sz="2100" dirty="0" smtClean="0"/>
          </a:p>
          <a:p>
            <a:pPr lvl="0"/>
            <a:r>
              <a:rPr lang="es-ES" sz="2100" b="1" u="sng" dirty="0" smtClean="0"/>
              <a:t>Capa intradérmica (</a:t>
            </a:r>
            <a:r>
              <a:rPr lang="es-ES" sz="2100" b="1" u="sng" dirty="0" err="1" smtClean="0"/>
              <a:t>nappage</a:t>
            </a:r>
            <a:r>
              <a:rPr lang="es-ES" sz="2100" b="1" u="sng" dirty="0" smtClean="0"/>
              <a:t>):</a:t>
            </a:r>
            <a:r>
              <a:rPr lang="es-ES" sz="2100" b="1" dirty="0" smtClean="0"/>
              <a:t> </a:t>
            </a:r>
            <a:r>
              <a:rPr lang="es-ES" sz="2100" dirty="0" smtClean="0"/>
              <a:t>realización de 2 a 4 inyecciones por segundo, espaciadas de 2 a 4 mm, con un ángulo de 30 a 60 grados, la aguja penetra de 2 a 4 mm, presión regular sobre el embolo.  La cantidad inyectada por punto es de 0.01 a 0.05 ml.</a:t>
            </a:r>
            <a:endParaRPr lang="es-AR" sz="2100" dirty="0" smtClean="0"/>
          </a:p>
          <a:p>
            <a:endParaRPr lang="es-A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Materiales</a:t>
            </a:r>
            <a:r>
              <a:rPr lang="es-ES" u="sng" dirty="0">
                <a:solidFill>
                  <a:schemeClr val="tx1"/>
                </a:solidFill>
              </a:rPr>
              <a:t> 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s-ES" sz="2400" dirty="0" smtClean="0"/>
              <a:t>Alcohol 70%</a:t>
            </a:r>
          </a:p>
          <a:p>
            <a:pPr lvl="0"/>
            <a:r>
              <a:rPr lang="es-ES" sz="2400" dirty="0" smtClean="0"/>
              <a:t>Algodón</a:t>
            </a:r>
          </a:p>
          <a:p>
            <a:pPr lvl="0"/>
            <a:r>
              <a:rPr lang="es-ES" sz="2400" dirty="0" smtClean="0"/>
              <a:t>Guantes descartables</a:t>
            </a:r>
          </a:p>
          <a:p>
            <a:pPr lvl="0"/>
            <a:r>
              <a:rPr lang="es-ES" sz="2400" dirty="0" smtClean="0"/>
              <a:t>Jeringas </a:t>
            </a:r>
            <a:r>
              <a:rPr lang="es-ES" sz="2400" dirty="0"/>
              <a:t>descartables: Desde 1 </a:t>
            </a:r>
            <a:r>
              <a:rPr lang="es-ES" sz="2400" dirty="0" err="1"/>
              <a:t>cc</a:t>
            </a:r>
            <a:r>
              <a:rPr lang="es-ES" sz="2400" dirty="0"/>
              <a:t> a 10 </a:t>
            </a:r>
            <a:r>
              <a:rPr lang="es-ES" sz="2400" dirty="0" err="1" smtClean="0"/>
              <a:t>cc</a:t>
            </a:r>
            <a:r>
              <a:rPr lang="es-ES" sz="2400" dirty="0" smtClean="0"/>
              <a:t>. </a:t>
            </a:r>
            <a:r>
              <a:rPr lang="es-ES" sz="2400" b="1" dirty="0" smtClean="0">
                <a:solidFill>
                  <a:srgbClr val="00B0F0"/>
                </a:solidFill>
              </a:rPr>
              <a:t>Las </a:t>
            </a:r>
            <a:r>
              <a:rPr lang="es-ES" sz="2400" b="1" dirty="0" smtClean="0">
                <a:solidFill>
                  <a:srgbClr val="00B0F0"/>
                </a:solidFill>
              </a:rPr>
              <a:t>más </a:t>
            </a:r>
            <a:r>
              <a:rPr lang="es-ES" sz="2400" b="1" dirty="0" smtClean="0">
                <a:solidFill>
                  <a:srgbClr val="00B0F0"/>
                </a:solidFill>
              </a:rPr>
              <a:t>utilizadas son de 5cc</a:t>
            </a:r>
            <a:endParaRPr lang="es-AR" sz="2400" b="1" dirty="0">
              <a:solidFill>
                <a:srgbClr val="00B0F0"/>
              </a:solidFill>
            </a:endParaRPr>
          </a:p>
          <a:p>
            <a:pPr lvl="0"/>
            <a:r>
              <a:rPr lang="es-ES" sz="2400" dirty="0"/>
              <a:t>Agujas </a:t>
            </a:r>
            <a:r>
              <a:rPr lang="es-ES" sz="2400" dirty="0" smtClean="0"/>
              <a:t>descartables:  </a:t>
            </a:r>
            <a:r>
              <a:rPr lang="es-ES" sz="2400" dirty="0"/>
              <a:t>30G </a:t>
            </a:r>
            <a:r>
              <a:rPr lang="es-ES" sz="2400" dirty="0" smtClean="0"/>
              <a:t>½- </a:t>
            </a:r>
            <a:r>
              <a:rPr lang="es-ES" sz="2400" b="1" dirty="0" smtClean="0">
                <a:solidFill>
                  <a:srgbClr val="00B0F0"/>
                </a:solidFill>
              </a:rPr>
              <a:t>Las </a:t>
            </a:r>
            <a:r>
              <a:rPr lang="es-ES" sz="2400" b="1" dirty="0" smtClean="0">
                <a:solidFill>
                  <a:srgbClr val="00B0F0"/>
                </a:solidFill>
              </a:rPr>
              <a:t>más </a:t>
            </a:r>
            <a:r>
              <a:rPr lang="es-ES" sz="2400" b="1" dirty="0" smtClean="0">
                <a:solidFill>
                  <a:srgbClr val="00B0F0"/>
                </a:solidFill>
              </a:rPr>
              <a:t>utilizadas son las 30G½ para realizar la meso, para cargar el fármaco  se necesita una intramuscular (21G)</a:t>
            </a:r>
          </a:p>
          <a:p>
            <a:r>
              <a:rPr lang="es-AR" sz="2400" dirty="0" err="1" smtClean="0"/>
              <a:t>Descartador</a:t>
            </a:r>
            <a:endParaRPr lang="es-AR" sz="2400" dirty="0"/>
          </a:p>
          <a:p>
            <a:endParaRPr lang="es-AR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6752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 err="1" smtClean="0"/>
              <a:t>Procaína</a:t>
            </a:r>
            <a:r>
              <a:rPr lang="es-ES" sz="5400" b="1" dirty="0" smtClean="0"/>
              <a:t> 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2191108"/>
            <a:ext cx="10972800" cy="4133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 </a:t>
            </a:r>
          </a:p>
          <a:p>
            <a:pPr>
              <a:buNone/>
            </a:pPr>
            <a:r>
              <a:rPr lang="es-ES" dirty="0" smtClean="0"/>
              <a:t>Acido 4-paraminobenzoico 2- etil ester .</a:t>
            </a:r>
          </a:p>
          <a:p>
            <a:r>
              <a:rPr lang="es-ES" dirty="0" smtClean="0"/>
              <a:t>Accion: vector de los medicamentos mesoterápicos, es agente de transporte y difusión hacia la región de la patología. </a:t>
            </a:r>
          </a:p>
          <a:p>
            <a:pPr>
              <a:buNone/>
            </a:pPr>
            <a:r>
              <a:rPr lang="es-ES" dirty="0" smtClean="0"/>
              <a:t>     Responsable de la accion prolongada!!!!</a:t>
            </a:r>
          </a:p>
          <a:p>
            <a:r>
              <a:rPr lang="es-ES" dirty="0" smtClean="0"/>
              <a:t>Propiedades: Acción anestésica, vasodilatadora, espasmolítica, antihistamínica.</a:t>
            </a:r>
          </a:p>
          <a:p>
            <a:r>
              <a:rPr lang="es-ES" dirty="0" smtClean="0"/>
              <a:t>Toxicidad baja</a:t>
            </a:r>
          </a:p>
          <a:p>
            <a:r>
              <a:rPr lang="es-ES" dirty="0" smtClean="0"/>
              <a:t>Precauciones: Incompatibilidad absoluta con sulfamidas. 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dirty="0" smtClean="0"/>
              <a:t>Cafeína-</a:t>
            </a:r>
            <a:r>
              <a:rPr lang="es-ES" dirty="0" err="1" smtClean="0"/>
              <a:t>Aminofilina</a:t>
            </a:r>
            <a:r>
              <a:rPr lang="es-ES" dirty="0" smtClean="0"/>
              <a:t>-Teofilina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Lipolíticos</a:t>
            </a:r>
            <a:r>
              <a:rPr lang="es-ES" dirty="0" smtClean="0"/>
              <a:t> del grupo de las </a:t>
            </a:r>
            <a:r>
              <a:rPr lang="es-ES" dirty="0" err="1" smtClean="0"/>
              <a:t>metilxantinas</a:t>
            </a:r>
            <a:r>
              <a:rPr lang="es-ES" dirty="0" smtClean="0"/>
              <a:t>.</a:t>
            </a:r>
          </a:p>
          <a:p>
            <a:r>
              <a:rPr lang="es-ES" dirty="0" smtClean="0"/>
              <a:t>Acción: inhibición de la fosfodiesterasa intraadipocitaria y prolongación de la actividad de la adrenalina. </a:t>
            </a:r>
          </a:p>
          <a:p>
            <a:r>
              <a:rPr lang="es-ES" dirty="0" smtClean="0"/>
              <a:t>Hay un aumento en la concentración intracelular del AMPc (ácido adenosin-5-monofosfórico cíclico)  con posterior activación de la proteína-quinasa dependiente de AMPc responsable de la activación de la lipasa adipocitaria dando lugar a la formación de glicerol y de ácidos grasos. 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Otras acciones farmacológicas: aumentan la frecuencia respiratoria y cardíaca, estimulan el sistema nervioso central y son </a:t>
            </a:r>
            <a:r>
              <a:rPr lang="es-ES" dirty="0" err="1" smtClean="0"/>
              <a:t>simpaticolíticas</a:t>
            </a:r>
            <a:r>
              <a:rPr lang="es-ES" dirty="0" smtClean="0"/>
              <a:t>.</a:t>
            </a:r>
            <a:endParaRPr lang="es-AR" dirty="0" smtClean="0"/>
          </a:p>
          <a:p>
            <a:endParaRPr lang="es-ES" dirty="0" smtClean="0"/>
          </a:p>
          <a:p>
            <a:endParaRPr lang="es-AR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L-</a:t>
            </a:r>
            <a:r>
              <a:rPr lang="es-ES" dirty="0" err="1" smtClean="0">
                <a:solidFill>
                  <a:schemeClr val="bg1"/>
                </a:solidFill>
              </a:rPr>
              <a:t>carnitina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L-</a:t>
            </a:r>
            <a:r>
              <a:rPr lang="es-ES" dirty="0" err="1" smtClean="0"/>
              <a:t>carnitina</a:t>
            </a:r>
            <a:r>
              <a:rPr lang="es-ES" dirty="0" smtClean="0"/>
              <a:t> es un aminoácido no lipolítico que  constituye un </a:t>
            </a:r>
            <a:r>
              <a:rPr lang="es-ES" dirty="0" err="1" smtClean="0"/>
              <a:t>co</a:t>
            </a:r>
            <a:r>
              <a:rPr lang="es-ES" dirty="0" smtClean="0"/>
              <a:t>-factor del metabolismo de los ácidos grasos. </a:t>
            </a:r>
          </a:p>
          <a:p>
            <a:r>
              <a:rPr lang="es-ES" dirty="0" smtClean="0"/>
              <a:t>Actúa disminuyendo las tasas elevadas de triglicéridos y de colesterol del plasma.</a:t>
            </a:r>
            <a:r>
              <a:rPr lang="es-AR" dirty="0" smtClean="0"/>
              <a:t> Participa en oxidación de ácidos grasos. </a:t>
            </a:r>
            <a:r>
              <a:rPr lang="es-ES" dirty="0" smtClean="0"/>
              <a:t>L-carnitina transporta grasa liberada al interior de las mitocondrias para producir energía. </a:t>
            </a:r>
          </a:p>
          <a:p>
            <a:r>
              <a:rPr lang="es-ES" dirty="0"/>
              <a:t>L</a:t>
            </a:r>
            <a:r>
              <a:rPr lang="es-ES" dirty="0" smtClean="0"/>
              <a:t>a cafeína extrae  las grasas de los adipocitos y la</a:t>
            </a:r>
            <a:r>
              <a:rPr lang="es-ES" i="1" dirty="0" smtClean="0"/>
              <a:t> </a:t>
            </a:r>
            <a:r>
              <a:rPr lang="es-ES" dirty="0" smtClean="0"/>
              <a:t>L-</a:t>
            </a:r>
            <a:r>
              <a:rPr lang="es-ES" dirty="0" err="1" smtClean="0"/>
              <a:t>carnitina</a:t>
            </a:r>
            <a:r>
              <a:rPr lang="es-ES" dirty="0" smtClean="0"/>
              <a:t> ayuda al organismo a quemarlas en las mitocondrias.</a:t>
            </a:r>
            <a:endParaRPr lang="es-AR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dirty="0" smtClean="0"/>
              <a:t>Historia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1952, un médico de pueblo francés, el Dr. Michel PISTOR emplea con profusión las inyecciones de </a:t>
            </a:r>
            <a:r>
              <a:rPr lang="es-ES" dirty="0" err="1" smtClean="0"/>
              <a:t>procaína</a:t>
            </a:r>
            <a:r>
              <a:rPr lang="es-ES" dirty="0" smtClean="0"/>
              <a:t> en diferentes cuadros clínicos</a:t>
            </a:r>
          </a:p>
          <a:p>
            <a:pPr lvl="0"/>
            <a:r>
              <a:rPr lang="es-ES" dirty="0" smtClean="0"/>
              <a:t>Nace en Francia en 1952 de la mano del Dr. Michel </a:t>
            </a:r>
            <a:r>
              <a:rPr lang="es-ES" dirty="0" err="1" smtClean="0"/>
              <a:t>Pistor</a:t>
            </a:r>
            <a:r>
              <a:rPr lang="es-ES" dirty="0" smtClean="0"/>
              <a:t>, “padre de la </a:t>
            </a:r>
            <a:r>
              <a:rPr lang="es-ES" dirty="0" err="1" smtClean="0"/>
              <a:t>mesoterapia</a:t>
            </a:r>
            <a:r>
              <a:rPr lang="es-ES" dirty="0" smtClean="0"/>
              <a:t>”.</a:t>
            </a:r>
            <a:endParaRPr lang="es-AR" dirty="0" smtClean="0"/>
          </a:p>
          <a:p>
            <a:pPr lvl="0"/>
            <a:r>
              <a:rPr lang="es-ES" dirty="0" smtClean="0"/>
              <a:t>En 1958 se la conoce por primera vez como </a:t>
            </a:r>
            <a:r>
              <a:rPr lang="es-ES" dirty="0" err="1" smtClean="0"/>
              <a:t>Mesoterapia</a:t>
            </a:r>
            <a:r>
              <a:rPr lang="es-ES" dirty="0" smtClean="0"/>
              <a:t>.</a:t>
            </a:r>
            <a:endParaRPr lang="es-AR" dirty="0" smtClean="0"/>
          </a:p>
          <a:p>
            <a:pPr lvl="0"/>
            <a:r>
              <a:rPr lang="es-ES" dirty="0" smtClean="0"/>
              <a:t>En 1964 se funda Sociedad Francesa de </a:t>
            </a:r>
            <a:r>
              <a:rPr lang="es-ES" dirty="0" err="1" smtClean="0"/>
              <a:t>Mesoterapia</a:t>
            </a:r>
            <a:r>
              <a:rPr lang="es-ES" dirty="0" smtClean="0"/>
              <a:t>. Presidente Dr. </a:t>
            </a:r>
            <a:r>
              <a:rPr lang="es-ES" dirty="0" err="1" smtClean="0"/>
              <a:t>Lebel</a:t>
            </a:r>
            <a:r>
              <a:rPr lang="es-ES" dirty="0" smtClean="0"/>
              <a:t>.</a:t>
            </a:r>
            <a:endParaRPr lang="es-AR" dirty="0" smtClean="0"/>
          </a:p>
          <a:p>
            <a:pPr lvl="0"/>
            <a:r>
              <a:rPr lang="es-ES" dirty="0" smtClean="0"/>
              <a:t>En 1987 se la reconoce como parte de la medicina tradicional.    </a:t>
            </a:r>
            <a:endParaRPr lang="es-AR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Triac</a:t>
            </a:r>
            <a:r>
              <a:rPr lang="es-ES" dirty="0">
                <a:solidFill>
                  <a:schemeClr val="bg1"/>
                </a:solidFill>
              </a:rPr>
              <a:t> (ácido </a:t>
            </a:r>
            <a:r>
              <a:rPr lang="es-ES" dirty="0" err="1" smtClean="0">
                <a:solidFill>
                  <a:schemeClr val="bg1"/>
                </a:solidFill>
              </a:rPr>
              <a:t>tri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i</a:t>
            </a:r>
            <a:r>
              <a:rPr lang="es-ES" dirty="0" err="1" smtClean="0">
                <a:solidFill>
                  <a:schemeClr val="bg1"/>
                </a:solidFill>
              </a:rPr>
              <a:t>odotiroacético</a:t>
            </a:r>
            <a:r>
              <a:rPr lang="es-ES" dirty="0" smtClean="0">
                <a:solidFill>
                  <a:schemeClr val="bg1"/>
                </a:solidFill>
              </a:rPr>
              <a:t>)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Es un metabolito de la tiroxina. Excelente lipolítico, desprovisto de efectos colaterales cuando se lo usa en las dosis apropiadas. </a:t>
            </a:r>
          </a:p>
          <a:p>
            <a:r>
              <a:rPr lang="es-ES" dirty="0"/>
              <a:t>A</a:t>
            </a:r>
            <a:r>
              <a:rPr lang="es-ES" dirty="0" smtClean="0"/>
              <a:t>ctividad lipolítica se produce por inhibición de las </a:t>
            </a:r>
            <a:r>
              <a:rPr lang="es-ES" dirty="0" err="1" smtClean="0"/>
              <a:t>fosfodiesterasas</a:t>
            </a:r>
            <a:r>
              <a:rPr lang="es-ES" dirty="0" smtClean="0"/>
              <a:t>  </a:t>
            </a:r>
            <a:r>
              <a:rPr lang="es-ES" dirty="0" err="1" smtClean="0"/>
              <a:t>intraadipocitarias</a:t>
            </a:r>
            <a:r>
              <a:rPr lang="es-ES" dirty="0" smtClean="0"/>
              <a:t>, lo que origina un incremento de la concentración intracelular del AMPc con el consiguiente estímulo de la lipólisis. </a:t>
            </a:r>
          </a:p>
          <a:p>
            <a:r>
              <a:rPr lang="es-ES" dirty="0" smtClean="0"/>
              <a:t>Por su carácter lipófilo tiende a mantenerse secuestrado dentro del paquete adipocitario, por lo que ejerce  una acción constante a lo largo de los días y potencia el efecto.</a:t>
            </a:r>
          </a:p>
          <a:p>
            <a:r>
              <a:rPr lang="es-ES" dirty="0" smtClean="0"/>
              <a:t> Está contraindicado en el hipertiroidismo y en pacientes con alteraciones cardíacas. Su dosis es de 0,035% , con un pH que varía de 8,0 a 9,0.</a:t>
            </a:r>
            <a:endParaRPr lang="es-AR" dirty="0" smtClean="0"/>
          </a:p>
          <a:p>
            <a:pPr>
              <a:buNone/>
            </a:pPr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Otros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2018580"/>
            <a:ext cx="10972800" cy="43060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s-ES" b="1" u="sng" dirty="0" smtClean="0"/>
          </a:p>
          <a:p>
            <a:r>
              <a:rPr lang="es-ES" b="1" u="sng" dirty="0" smtClean="0"/>
              <a:t> </a:t>
            </a:r>
            <a:r>
              <a:rPr lang="es-ES" b="1" u="sng" dirty="0" smtClean="0"/>
              <a:t>Ext. de </a:t>
            </a:r>
            <a:r>
              <a:rPr lang="es-ES" b="1" u="sng" dirty="0" err="1" smtClean="0"/>
              <a:t>Mellilotus</a:t>
            </a:r>
            <a:r>
              <a:rPr lang="es-ES" b="1" u="sng" dirty="0" smtClean="0"/>
              <a:t> </a:t>
            </a:r>
            <a:r>
              <a:rPr lang="es-ES" b="1" u="sng" dirty="0" err="1" smtClean="0"/>
              <a:t>Officinallis</a:t>
            </a:r>
            <a:r>
              <a:rPr lang="es-ES" b="1" dirty="0" smtClean="0"/>
              <a:t>: </a:t>
            </a:r>
            <a:endParaRPr lang="es-AR" b="1" dirty="0" smtClean="0"/>
          </a:p>
          <a:p>
            <a:pPr>
              <a:buNone/>
            </a:pPr>
            <a:r>
              <a:rPr lang="es-ES" dirty="0" smtClean="0"/>
              <a:t>    Aumenta el tono venoso , </a:t>
            </a:r>
            <a:r>
              <a:rPr lang="es-AR" dirty="0" smtClean="0"/>
              <a:t>disminuye la permeabilidad capilar,  incrementa la reabsorción de proteínas intersticiales y estimula las contracciones del </a:t>
            </a:r>
            <a:r>
              <a:rPr lang="es-AR" dirty="0" err="1" smtClean="0"/>
              <a:t>linfangión</a:t>
            </a:r>
            <a:r>
              <a:rPr lang="es-AR" dirty="0" smtClean="0"/>
              <a:t>. A veces aparece prurito y eritema en los puntos de punción que se manifiestan entre los 2 y 5 días de la sesión.</a:t>
            </a:r>
          </a:p>
          <a:p>
            <a:pPr>
              <a:buNone/>
            </a:pPr>
            <a:r>
              <a:rPr lang="es-AR" dirty="0" smtClean="0"/>
              <a:t> </a:t>
            </a:r>
          </a:p>
          <a:p>
            <a:r>
              <a:rPr lang="es-AR" b="1" u="sng" dirty="0" smtClean="0"/>
              <a:t> </a:t>
            </a:r>
            <a:r>
              <a:rPr lang="es-AR" b="1" u="sng" dirty="0" err="1" smtClean="0"/>
              <a:t>Benzopironas</a:t>
            </a:r>
            <a:r>
              <a:rPr lang="es-AR" b="1" u="sng" dirty="0" smtClean="0"/>
              <a:t>:</a:t>
            </a:r>
            <a:r>
              <a:rPr lang="es-AR" b="1" dirty="0" smtClean="0"/>
              <a:t> </a:t>
            </a:r>
          </a:p>
          <a:p>
            <a:pPr>
              <a:buNone/>
            </a:pPr>
            <a:r>
              <a:rPr lang="es-AR" dirty="0" smtClean="0"/>
              <a:t>    La </a:t>
            </a:r>
            <a:r>
              <a:rPr lang="es-AR" dirty="0" err="1" smtClean="0"/>
              <a:t>cumarina</a:t>
            </a:r>
            <a:r>
              <a:rPr lang="es-AR" dirty="0" smtClean="0"/>
              <a:t> y </a:t>
            </a:r>
            <a:r>
              <a:rPr lang="es-AR" dirty="0" err="1" smtClean="0"/>
              <a:t>flavonoides</a:t>
            </a:r>
            <a:r>
              <a:rPr lang="es-AR" dirty="0" smtClean="0"/>
              <a:t> se agrupan bajo el nombre de </a:t>
            </a:r>
            <a:r>
              <a:rPr lang="es-AR" dirty="0" err="1" smtClean="0"/>
              <a:t>benzopironas</a:t>
            </a:r>
            <a:r>
              <a:rPr lang="es-AR" dirty="0" smtClean="0"/>
              <a:t>, poseen acción </a:t>
            </a:r>
            <a:r>
              <a:rPr lang="es-AR" dirty="0" err="1" smtClean="0"/>
              <a:t>linfocinética</a:t>
            </a:r>
            <a:r>
              <a:rPr lang="es-AR" dirty="0" smtClean="0"/>
              <a:t> derivada del aumento y regulación de las contracciones de los vasos linfáticos, disminuyen la permeabilidad de los vasos sanguíneos y por lo tanto del contenido proteico del líquido intersticial, activan la circulación venosa de retorno y actúan sobre los macrófagos aumentando su número y estimulando su motilidad y actividad proteolítica. Por estos mecanismos combaten la fibrosis inducida por el edema proteico y aumentan el potencial de los colectores linfáticos.</a:t>
            </a:r>
          </a:p>
          <a:p>
            <a:pPr>
              <a:buNone/>
            </a:pPr>
            <a:endParaRPr lang="es-AR" dirty="0" smtClean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285860"/>
            <a:ext cx="10972800" cy="5368940"/>
          </a:xfrm>
        </p:spPr>
        <p:txBody>
          <a:bodyPr>
            <a:normAutofit fontScale="92500" lnSpcReduction="20000"/>
          </a:bodyPr>
          <a:lstStyle/>
          <a:p>
            <a:endParaRPr lang="es-ES" b="1" u="sng" dirty="0" smtClean="0"/>
          </a:p>
          <a:p>
            <a:endParaRPr lang="es-ES" b="1" u="sng" dirty="0" smtClean="0"/>
          </a:p>
          <a:p>
            <a:pPr>
              <a:buNone/>
            </a:pPr>
            <a:r>
              <a:rPr lang="es-ES" b="1" u="sng" dirty="0" smtClean="0"/>
              <a:t> </a:t>
            </a:r>
          </a:p>
          <a:p>
            <a:r>
              <a:rPr lang="es-ES" b="1" u="sng" dirty="0" smtClean="0"/>
              <a:t> </a:t>
            </a:r>
            <a:r>
              <a:rPr lang="es-ES" b="1" u="sng" dirty="0" smtClean="0"/>
              <a:t>Extracto de centella asiática</a:t>
            </a:r>
            <a:r>
              <a:rPr lang="es-ES" b="1" dirty="0" smtClean="0"/>
              <a:t>:</a:t>
            </a:r>
            <a:endParaRPr lang="es-AR" b="1" dirty="0" smtClean="0"/>
          </a:p>
          <a:p>
            <a:pPr>
              <a:buNone/>
            </a:pPr>
            <a:r>
              <a:rPr lang="es-ES" dirty="0" smtClean="0"/>
              <a:t>     Principios Activos: </a:t>
            </a:r>
            <a:r>
              <a:rPr lang="es-ES" dirty="0" err="1" smtClean="0"/>
              <a:t>Asiaticoside</a:t>
            </a:r>
            <a:r>
              <a:rPr lang="es-ES" dirty="0" smtClean="0"/>
              <a:t> y </a:t>
            </a:r>
            <a:r>
              <a:rPr lang="es-ES" dirty="0" err="1" smtClean="0"/>
              <a:t>Madecasol</a:t>
            </a:r>
            <a:r>
              <a:rPr lang="es-ES" dirty="0" smtClean="0"/>
              <a:t>. Tiene acción estimulante de la biosíntesis de colágeno a nivel de los fibroblastos de la pared venosa y dérmica, que los hace útiles para la mejoría de síntomas relacionados con patología </a:t>
            </a:r>
            <a:r>
              <a:rPr lang="es-ES" dirty="0" err="1" smtClean="0"/>
              <a:t>venolinfática</a:t>
            </a:r>
            <a:r>
              <a:rPr lang="es-ES" dirty="0" smtClean="0"/>
              <a:t> y en las perturbaciones de la cicatrización, ya sea por defecto (úlceras cutáneas) o por exceso (</a:t>
            </a:r>
            <a:r>
              <a:rPr lang="es-ES" dirty="0" err="1" smtClean="0"/>
              <a:t>queloides</a:t>
            </a:r>
            <a:r>
              <a:rPr lang="es-ES" dirty="0" smtClean="0"/>
              <a:t>)</a:t>
            </a:r>
            <a:endParaRPr lang="es-AR" dirty="0" smtClean="0"/>
          </a:p>
          <a:p>
            <a:pPr>
              <a:buNone/>
            </a:pPr>
            <a:r>
              <a:rPr lang="es-ES" dirty="0" smtClean="0">
                <a:solidFill>
                  <a:srgbClr val="00B0F0"/>
                </a:solidFill>
              </a:rPr>
              <a:t> </a:t>
            </a:r>
            <a:endParaRPr lang="es-AR" dirty="0" smtClean="0">
              <a:solidFill>
                <a:srgbClr val="00B0F0"/>
              </a:solidFill>
            </a:endParaRPr>
          </a:p>
          <a:p>
            <a:r>
              <a:rPr lang="es-ES" b="1" u="sng" dirty="0" err="1" smtClean="0"/>
              <a:t>Buflomedilo</a:t>
            </a:r>
            <a:r>
              <a:rPr lang="es-ES" b="1" dirty="0" smtClean="0"/>
              <a:t>: </a:t>
            </a:r>
            <a:endParaRPr lang="es-AR" b="1" dirty="0" smtClean="0"/>
          </a:p>
          <a:p>
            <a:pPr>
              <a:buNone/>
            </a:pPr>
            <a:r>
              <a:rPr lang="es-ES" dirty="0" smtClean="0"/>
              <a:t>     Vasodilatador </a:t>
            </a:r>
            <a:r>
              <a:rPr lang="es-ES" dirty="0" err="1" smtClean="0"/>
              <a:t>musculótropo</a:t>
            </a:r>
            <a:r>
              <a:rPr lang="es-ES" dirty="0" smtClean="0"/>
              <a:t>, abre los esfínteres </a:t>
            </a:r>
            <a:r>
              <a:rPr lang="es-ES" dirty="0" err="1" smtClean="0"/>
              <a:t>precapilares</a:t>
            </a:r>
            <a:r>
              <a:rPr lang="es-ES" dirty="0" smtClean="0"/>
              <a:t> e incrementa la velocidad de circulación de los hematíes, restaurando la </a:t>
            </a:r>
            <a:r>
              <a:rPr lang="es-ES" dirty="0" err="1" smtClean="0"/>
              <a:t>microcirculación</a:t>
            </a:r>
            <a:r>
              <a:rPr lang="es-ES" dirty="0" smtClean="0"/>
              <a:t>. Tiene acción </a:t>
            </a:r>
            <a:r>
              <a:rPr lang="es-ES" dirty="0" err="1" smtClean="0"/>
              <a:t>neurotropa</a:t>
            </a:r>
            <a:r>
              <a:rPr lang="es-ES" dirty="0" smtClean="0"/>
              <a:t> sobre los receptores alfa adrenérgicos de los vasos sanguíneos bloqueándolos, produciendo la liberación de los beta receptores con la consecuente vasodilatación. </a:t>
            </a:r>
            <a:endParaRPr lang="es-AR" dirty="0" smtClean="0"/>
          </a:p>
          <a:p>
            <a:endParaRPr lang="es-ES" u="sng" dirty="0" smtClean="0">
              <a:solidFill>
                <a:srgbClr val="00B0F0"/>
              </a:solidFill>
            </a:endParaRPr>
          </a:p>
          <a:p>
            <a:r>
              <a:rPr lang="es-ES" b="1" u="sng" dirty="0" err="1" smtClean="0"/>
              <a:t>Pentoxifilina</a:t>
            </a:r>
            <a:r>
              <a:rPr lang="es-ES" b="1" u="sng" dirty="0" smtClean="0"/>
              <a:t>:</a:t>
            </a:r>
            <a:r>
              <a:rPr lang="es-ES" b="1" dirty="0" smtClean="0"/>
              <a:t> </a:t>
            </a:r>
            <a:endParaRPr lang="es-AR" b="1" dirty="0" smtClean="0"/>
          </a:p>
          <a:p>
            <a:pPr>
              <a:buNone/>
            </a:pPr>
            <a:r>
              <a:rPr lang="es-AR" dirty="0" smtClean="0">
                <a:solidFill>
                  <a:srgbClr val="00B0F0"/>
                </a:solidFill>
              </a:rPr>
              <a:t>     </a:t>
            </a:r>
            <a:r>
              <a:rPr lang="es-ES" dirty="0" smtClean="0"/>
              <a:t>Vasodilatador periférico, reduce la viscosidad sanguínea por su efecto sobre la </a:t>
            </a:r>
            <a:r>
              <a:rPr lang="es-ES" dirty="0" err="1" smtClean="0"/>
              <a:t>deformabilidad</a:t>
            </a:r>
            <a:r>
              <a:rPr lang="es-ES" dirty="0" smtClean="0"/>
              <a:t> de los hematíes, disminuye la agregación </a:t>
            </a:r>
            <a:r>
              <a:rPr lang="es-ES" dirty="0" err="1" smtClean="0"/>
              <a:t>plaquetaria</a:t>
            </a:r>
            <a:r>
              <a:rPr lang="es-ES" dirty="0" smtClean="0"/>
              <a:t> (fluidifica la sangre) y es </a:t>
            </a:r>
            <a:r>
              <a:rPr lang="es-ES" dirty="0" err="1" smtClean="0"/>
              <a:t>fibrinolítico</a:t>
            </a:r>
            <a:r>
              <a:rPr lang="es-ES" dirty="0" smtClean="0"/>
              <a:t> (disminuye la fibrina </a:t>
            </a:r>
            <a:r>
              <a:rPr lang="es-ES" dirty="0" err="1" smtClean="0"/>
              <a:t>pericapilar</a:t>
            </a:r>
            <a:r>
              <a:rPr lang="es-ES" dirty="0" smtClean="0"/>
              <a:t> en procesos escleróticos).</a:t>
            </a:r>
            <a:endParaRPr lang="es-AR" dirty="0" smtClean="0"/>
          </a:p>
          <a:p>
            <a:endParaRPr lang="es-AR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/>
          <a:lstStyle/>
          <a:p>
            <a:pPr algn="ctr"/>
            <a:r>
              <a:rPr lang="es-AR" dirty="0" smtClean="0"/>
              <a:t>Otros</a:t>
            </a:r>
            <a:endParaRPr lang="es-AR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24712"/>
          </a:xfrm>
        </p:spPr>
        <p:txBody>
          <a:bodyPr>
            <a:normAutofit/>
          </a:bodyPr>
          <a:lstStyle/>
          <a:p>
            <a:pPr algn="ctr"/>
            <a:r>
              <a:rPr lang="es-AR" dirty="0" err="1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Mesoterapia</a:t>
            </a:r>
            <a:r>
              <a:rPr lang="es-AR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facial</a:t>
            </a:r>
            <a:endParaRPr lang="es-AR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None/>
            </a:pPr>
            <a:r>
              <a:rPr lang="es-ES" sz="2400" dirty="0" smtClean="0">
                <a:latin typeface="Times New Roman" pitchFamily="18" charset="0"/>
              </a:rPr>
              <a:t>Prevención y tratamiento en envejecimiento cutáneo.</a:t>
            </a:r>
          </a:p>
          <a:p>
            <a:pPr marL="342900" indent="-342900">
              <a:buFontTx/>
              <a:buChar char="•"/>
            </a:pPr>
            <a:endParaRPr lang="es-ES" sz="2400" dirty="0" smtClean="0">
              <a:latin typeface="Times New Roman" pitchFamily="18" charset="0"/>
            </a:endParaRPr>
          </a:p>
          <a:p>
            <a:pPr marL="342900" indent="-342900"/>
            <a:r>
              <a:rPr lang="es-ES" sz="2400" dirty="0" smtClean="0">
                <a:latin typeface="Times New Roman" pitchFamily="18" charset="0"/>
              </a:rPr>
              <a:t>-Actúa sobre el fibroblasto.</a:t>
            </a:r>
          </a:p>
          <a:p>
            <a:pPr marL="342900" indent="-342900"/>
            <a:r>
              <a:rPr lang="es-ES" sz="2400" dirty="0" smtClean="0">
                <a:latin typeface="Times New Roman" pitchFamily="18" charset="0"/>
              </a:rPr>
              <a:t>-Actúa sobre los radicales libres.</a:t>
            </a:r>
          </a:p>
          <a:p>
            <a:pPr marL="342900" indent="-342900"/>
            <a:r>
              <a:rPr lang="es-ES" sz="2400" dirty="0" smtClean="0">
                <a:latin typeface="Times New Roman" pitchFamily="18" charset="0"/>
              </a:rPr>
              <a:t>-Actúa sobre la matriz extracelular.</a:t>
            </a:r>
          </a:p>
          <a:p>
            <a:pPr marL="342900" indent="-342900"/>
            <a:r>
              <a:rPr lang="es-ES" sz="2400" dirty="0" smtClean="0">
                <a:latin typeface="Times New Roman" pitchFamily="18" charset="0"/>
              </a:rPr>
              <a:t>-Actúa favoreciendo la </a:t>
            </a:r>
            <a:r>
              <a:rPr lang="es-ES" sz="2400" dirty="0" err="1" smtClean="0">
                <a:latin typeface="Times New Roman" pitchFamily="18" charset="0"/>
              </a:rPr>
              <a:t>angiogénesis</a:t>
            </a:r>
            <a:r>
              <a:rPr lang="es-ES" sz="2400" dirty="0" smtClean="0">
                <a:latin typeface="Times New Roman" pitchFamily="18" charset="0"/>
              </a:rPr>
              <a:t>.</a:t>
            </a:r>
          </a:p>
          <a:p>
            <a:pPr marL="342900" indent="-342900"/>
            <a:r>
              <a:rPr lang="es-ES" sz="2400" dirty="0" smtClean="0">
                <a:latin typeface="Times New Roman" pitchFamily="18" charset="0"/>
              </a:rPr>
              <a:t>-Actúa sobre el tono muscular.</a:t>
            </a:r>
          </a:p>
          <a:p>
            <a:endParaRPr lang="es-AR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Indicaciones</a:t>
            </a:r>
            <a:endParaRPr lang="es-AR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s-ES" sz="2400" dirty="0" smtClean="0"/>
          </a:p>
          <a:p>
            <a:pPr>
              <a:lnSpc>
                <a:spcPct val="90000"/>
              </a:lnSpc>
            </a:pPr>
            <a:r>
              <a:rPr lang="es-ES" sz="2400" dirty="0" smtClean="0"/>
              <a:t>Rejuvenecimiento.</a:t>
            </a:r>
          </a:p>
          <a:p>
            <a:pPr>
              <a:lnSpc>
                <a:spcPct val="90000"/>
              </a:lnSpc>
            </a:pPr>
            <a:r>
              <a:rPr lang="es-ES" sz="2400" dirty="0" smtClean="0"/>
              <a:t>Arrugas de expresión.</a:t>
            </a:r>
          </a:p>
          <a:p>
            <a:pPr>
              <a:lnSpc>
                <a:spcPct val="90000"/>
              </a:lnSpc>
            </a:pPr>
            <a:r>
              <a:rPr lang="es-ES" sz="2400" dirty="0" smtClean="0"/>
              <a:t>Afinamiento de la piel.</a:t>
            </a:r>
          </a:p>
          <a:p>
            <a:pPr>
              <a:lnSpc>
                <a:spcPct val="90000"/>
              </a:lnSpc>
            </a:pPr>
            <a:r>
              <a:rPr lang="es-ES" sz="2400" dirty="0" smtClean="0"/>
              <a:t>Sequedad y pérdida del brillo.</a:t>
            </a:r>
          </a:p>
          <a:p>
            <a:pPr>
              <a:lnSpc>
                <a:spcPct val="90000"/>
              </a:lnSpc>
            </a:pPr>
            <a:r>
              <a:rPr lang="es-ES" sz="2400" dirty="0" smtClean="0"/>
              <a:t>Cambios de coloración.</a:t>
            </a:r>
          </a:p>
          <a:p>
            <a:pPr>
              <a:lnSpc>
                <a:spcPct val="90000"/>
              </a:lnSpc>
            </a:pPr>
            <a:r>
              <a:rPr lang="es-ES" sz="2400" dirty="0" err="1" smtClean="0"/>
              <a:t>Fotoenvejecimiento</a:t>
            </a:r>
            <a:r>
              <a:rPr lang="es-ES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s-ES" sz="2400" dirty="0" smtClean="0"/>
              <a:t>Disminución del tono.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836712"/>
            <a:ext cx="10972800" cy="864096"/>
          </a:xfrm>
        </p:spPr>
        <p:txBody>
          <a:bodyPr>
            <a:noAutofit/>
          </a:bodyPr>
          <a:lstStyle/>
          <a:p>
            <a:pPr algn="ctr"/>
            <a:r>
              <a:rPr lang="es-AR" dirty="0" err="1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M</a:t>
            </a:r>
            <a:r>
              <a:rPr lang="es-AR" sz="3600" dirty="0" err="1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esofármacos</a:t>
            </a:r>
            <a:r>
              <a:rPr lang="es-AR" sz="36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faciales</a:t>
            </a:r>
            <a:endParaRPr lang="es-AR" sz="36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Soluciones que actúan sobre los fibroblastos</a:t>
            </a:r>
          </a:p>
          <a:p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Soluciones que actúan sobre los radicales libres</a:t>
            </a:r>
          </a:p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Soluciones que actúan sobre la Matriz Extracelular</a:t>
            </a:r>
          </a:p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Soluciones que regulan el tono muscular</a:t>
            </a:r>
          </a:p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Soluciones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vasculotropicas</a:t>
            </a: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Despigmentantes</a:t>
            </a: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Diluyente</a:t>
            </a:r>
            <a:endParaRPr lang="es-A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609600" y="1975449"/>
            <a:ext cx="5384800" cy="4528867"/>
          </a:xfrm>
        </p:spPr>
        <p:txBody>
          <a:bodyPr>
            <a:noAutofit/>
          </a:bodyPr>
          <a:lstStyle/>
          <a:p>
            <a:pPr>
              <a:buNone/>
            </a:pPr>
            <a:endParaRPr lang="es-AR" sz="11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AR" sz="1100" b="1" u="sng" dirty="0" err="1" smtClean="0">
                <a:latin typeface="Times New Roman" pitchFamily="18" charset="0"/>
                <a:cs typeface="Times New Roman" pitchFamily="18" charset="0"/>
              </a:rPr>
              <a:t>Mesofarmacos</a:t>
            </a:r>
            <a:r>
              <a:rPr lang="es-AR" sz="11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1100" b="1" u="sng" dirty="0" smtClean="0">
                <a:latin typeface="Times New Roman" pitchFamily="18" charset="0"/>
                <a:cs typeface="Times New Roman" pitchFamily="18" charset="0"/>
              </a:rPr>
              <a:t>que actuan sobre fibroblastos</a:t>
            </a:r>
          </a:p>
          <a:p>
            <a:pPr>
              <a:buNone/>
            </a:pPr>
            <a:r>
              <a:rPr lang="es-AR" sz="1100" dirty="0" smtClean="0">
                <a:latin typeface="Times New Roman" pitchFamily="18" charset="0"/>
                <a:cs typeface="Times New Roman" pitchFamily="18" charset="0"/>
              </a:rPr>
              <a:t>-SMMT</a:t>
            </a:r>
          </a:p>
          <a:p>
            <a:pPr>
              <a:buNone/>
            </a:pPr>
            <a:r>
              <a:rPr lang="es-AR" sz="1100" dirty="0" smtClean="0">
                <a:latin typeface="Times New Roman" pitchFamily="18" charset="0"/>
                <a:cs typeface="Times New Roman" pitchFamily="18" charset="0"/>
              </a:rPr>
              <a:t>-Acido retinoico</a:t>
            </a:r>
          </a:p>
          <a:p>
            <a:pPr>
              <a:buNone/>
            </a:pPr>
            <a:r>
              <a:rPr lang="es-AR" sz="1100" dirty="0" smtClean="0">
                <a:latin typeface="Times New Roman" pitchFamily="18" charset="0"/>
                <a:cs typeface="Times New Roman" pitchFamily="18" charset="0"/>
              </a:rPr>
              <a:t>-17 B estradiol</a:t>
            </a:r>
          </a:p>
          <a:p>
            <a:pPr>
              <a:buNone/>
            </a:pPr>
            <a:r>
              <a:rPr lang="es-AR" sz="1100" dirty="0" smtClean="0">
                <a:latin typeface="Times New Roman" pitchFamily="18" charset="0"/>
                <a:cs typeface="Times New Roman" pitchFamily="18" charset="0"/>
              </a:rPr>
              <a:t>-XADN</a:t>
            </a:r>
          </a:p>
          <a:p>
            <a:r>
              <a:rPr lang="es-AR" sz="1100" b="1" u="sng" dirty="0" err="1" smtClean="0">
                <a:latin typeface="Times New Roman" pitchFamily="18" charset="0"/>
                <a:cs typeface="Times New Roman" pitchFamily="18" charset="0"/>
              </a:rPr>
              <a:t>Mesofarmacos</a:t>
            </a:r>
            <a:r>
              <a:rPr lang="es-AR" sz="1100" b="1" u="sng" dirty="0" smtClean="0">
                <a:latin typeface="Times New Roman" pitchFamily="18" charset="0"/>
                <a:cs typeface="Times New Roman" pitchFamily="18" charset="0"/>
              </a:rPr>
              <a:t>. que actúan sobre los radicales libres</a:t>
            </a:r>
          </a:p>
          <a:p>
            <a:pPr>
              <a:buNone/>
            </a:pPr>
            <a:r>
              <a:rPr lang="es-AR" sz="1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AR" sz="1100" dirty="0" err="1" smtClean="0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s-AR" sz="1100" dirty="0" smtClean="0">
                <a:latin typeface="Times New Roman" pitchFamily="18" charset="0"/>
                <a:cs typeface="Times New Roman" pitchFamily="18" charset="0"/>
              </a:rPr>
              <a:t> C</a:t>
            </a:r>
          </a:p>
          <a:p>
            <a:pPr>
              <a:buNone/>
            </a:pPr>
            <a:r>
              <a:rPr lang="es-AR" sz="1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AR" sz="1100" dirty="0" err="1" smtClean="0">
                <a:latin typeface="Times New Roman" pitchFamily="18" charset="0"/>
                <a:cs typeface="Times New Roman" pitchFamily="18" charset="0"/>
              </a:rPr>
              <a:t>Melatonina</a:t>
            </a:r>
            <a:endParaRPr lang="es-AR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AR" sz="1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AR" sz="1100" dirty="0" err="1" smtClean="0">
                <a:latin typeface="Times New Roman" pitchFamily="18" charset="0"/>
                <a:cs typeface="Times New Roman" pitchFamily="18" charset="0"/>
              </a:rPr>
              <a:t>Furfuriladenina</a:t>
            </a:r>
            <a:endParaRPr lang="es-AR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AR" sz="1100" dirty="0" smtClean="0">
                <a:latin typeface="Times New Roman" pitchFamily="18" charset="0"/>
                <a:cs typeface="Times New Roman" pitchFamily="18" charset="0"/>
              </a:rPr>
              <a:t>-Oligoelementos</a:t>
            </a:r>
          </a:p>
          <a:p>
            <a:r>
              <a:rPr lang="es-ES" sz="1100" b="1" u="sng" dirty="0" err="1" smtClean="0">
                <a:latin typeface="Times New Roman" pitchFamily="18" charset="0"/>
                <a:cs typeface="Times New Roman" pitchFamily="18" charset="0"/>
              </a:rPr>
              <a:t>Mesofarmacos</a:t>
            </a:r>
            <a:r>
              <a:rPr lang="es-ES" sz="1100" b="1" u="sng" dirty="0" smtClean="0">
                <a:latin typeface="Times New Roman" pitchFamily="18" charset="0"/>
                <a:cs typeface="Times New Roman" pitchFamily="18" charset="0"/>
              </a:rPr>
              <a:t> que actúan sobre la Matriz Extracelular.</a:t>
            </a:r>
          </a:p>
          <a:p>
            <a:pPr>
              <a:buNone/>
            </a:pPr>
            <a:r>
              <a:rPr lang="es-ES" sz="1100" dirty="0" smtClean="0">
                <a:latin typeface="Times New Roman" pitchFamily="18" charset="0"/>
                <a:cs typeface="Times New Roman" pitchFamily="18" charset="0"/>
              </a:rPr>
              <a:t>-Ac. </a:t>
            </a:r>
            <a:r>
              <a:rPr lang="es-ES" sz="1100" dirty="0" err="1" smtClean="0">
                <a:latin typeface="Times New Roman" pitchFamily="18" charset="0"/>
                <a:cs typeface="Times New Roman" pitchFamily="18" charset="0"/>
              </a:rPr>
              <a:t>Hialuronico</a:t>
            </a:r>
            <a:r>
              <a:rPr lang="es-E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ES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ES" sz="1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ES" sz="1100" dirty="0" err="1" smtClean="0">
                <a:latin typeface="Times New Roman" pitchFamily="18" charset="0"/>
                <a:cs typeface="Times New Roman" pitchFamily="18" charset="0"/>
              </a:rPr>
              <a:t>Proteocondroitinsulfato</a:t>
            </a:r>
            <a:r>
              <a:rPr lang="es-ES" sz="1100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>
              <a:buNone/>
            </a:pPr>
            <a:r>
              <a:rPr lang="es-ES" sz="1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ES" sz="1100" dirty="0" err="1" smtClean="0">
                <a:latin typeface="Times New Roman" pitchFamily="18" charset="0"/>
                <a:cs typeface="Times New Roman" pitchFamily="18" charset="0"/>
              </a:rPr>
              <a:t>Glicosaminoglicanos</a:t>
            </a:r>
            <a:r>
              <a:rPr lang="es-ES" sz="1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s-ES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ES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AR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A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6197600" y="2329132"/>
            <a:ext cx="5384800" cy="4025794"/>
          </a:xfrm>
        </p:spPr>
        <p:txBody>
          <a:bodyPr>
            <a:normAutofit fontScale="40000" lnSpcReduction="20000"/>
          </a:bodyPr>
          <a:lstStyle/>
          <a:p>
            <a:r>
              <a:rPr lang="es-ES" sz="2800" b="1" u="sng" dirty="0" err="1" smtClean="0">
                <a:latin typeface="Times New Roman" pitchFamily="18" charset="0"/>
                <a:cs typeface="Times New Roman" pitchFamily="18" charset="0"/>
              </a:rPr>
              <a:t>Mesofarmacos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 que regulan el tono muscular </a:t>
            </a:r>
            <a:endParaRPr lang="es-E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-DMAE</a:t>
            </a:r>
          </a:p>
          <a:p>
            <a:pPr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Argireline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ES" sz="2800" i="1" u="sng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S" sz="2800" b="1" u="sng" dirty="0" err="1" smtClean="0">
                <a:latin typeface="Times New Roman" pitchFamily="18" charset="0"/>
                <a:cs typeface="Times New Roman" pitchFamily="18" charset="0"/>
              </a:rPr>
              <a:t>Mesofarmacos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b="1" u="sng" dirty="0" err="1" smtClean="0">
                <a:latin typeface="Times New Roman" pitchFamily="18" charset="0"/>
                <a:cs typeface="Times New Roman" pitchFamily="18" charset="0"/>
              </a:rPr>
              <a:t>vasculotropicos</a:t>
            </a:r>
            <a:endParaRPr lang="es-E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Buflomedilo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Pentoxifilina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800" b="1" u="sng" dirty="0" err="1" smtClean="0">
                <a:latin typeface="Times New Roman" pitchFamily="18" charset="0"/>
                <a:cs typeface="Times New Roman" pitchFamily="18" charset="0"/>
              </a:rPr>
              <a:t>Despigmentantes</a:t>
            </a:r>
            <a:endParaRPr lang="es-E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-A.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Kojico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-Ac.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Mandelico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Idebenona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Diluyente.</a:t>
            </a:r>
          </a:p>
          <a:p>
            <a:pPr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Procaina</a:t>
            </a:r>
            <a:endParaRPr lang="es-AR" dirty="0"/>
          </a:p>
        </p:txBody>
      </p:sp>
      <p:sp>
        <p:nvSpPr>
          <p:cNvPr id="9" name="8 CuadroTexto"/>
          <p:cNvSpPr txBox="1"/>
          <p:nvPr/>
        </p:nvSpPr>
        <p:spPr>
          <a:xfrm>
            <a:off x="3122762" y="845389"/>
            <a:ext cx="5495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chemeClr val="bg1"/>
                </a:solidFill>
              </a:rPr>
              <a:t>Clasificación</a:t>
            </a:r>
            <a:endParaRPr lang="es-E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2311878"/>
            <a:ext cx="10972800" cy="40127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b="1" u="sng" dirty="0" err="1" smtClean="0">
                <a:latin typeface="Times New Roman" pitchFamily="18" charset="0"/>
                <a:cs typeface="Times New Roman" pitchFamily="18" charset="0"/>
              </a:rPr>
              <a:t>Conjoctyl</a:t>
            </a:r>
            <a:r>
              <a:rPr lang="es-ES" b="1" u="sng" dirty="0" smtClean="0">
                <a:latin typeface="Times New Roman" pitchFamily="18" charset="0"/>
                <a:cs typeface="Times New Roman" pitchFamily="18" charset="0"/>
              </a:rPr>
              <a:t>: Salicilato de </a:t>
            </a:r>
            <a:r>
              <a:rPr lang="es-ES" b="1" u="sng" dirty="0" err="1" smtClean="0">
                <a:latin typeface="Times New Roman" pitchFamily="18" charset="0"/>
                <a:cs typeface="Times New Roman" pitchFamily="18" charset="0"/>
              </a:rPr>
              <a:t>monometilsilanotriol</a:t>
            </a:r>
            <a:r>
              <a:rPr lang="es-ES" b="1" u="sng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b="1" u="sng" dirty="0" err="1" smtClean="0">
                <a:latin typeface="Times New Roman" pitchFamily="18" charset="0"/>
                <a:cs typeface="Times New Roman" pitchFamily="18" charset="0"/>
              </a:rPr>
              <a:t>silanoles</a:t>
            </a:r>
            <a:endParaRPr lang="es-ES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ES" u="sng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El silicio es indispensable </a:t>
            </a:r>
            <a:r>
              <a:rPr lang="es-ES" dirty="0" smtClean="0"/>
              <a:t>en la estructura del tejido conjuntivo.</a:t>
            </a:r>
          </a:p>
          <a:p>
            <a:r>
              <a:rPr lang="es-ES" dirty="0" smtClean="0"/>
              <a:t>Evitan la formación de radicales libres,.</a:t>
            </a:r>
          </a:p>
          <a:p>
            <a:r>
              <a:rPr lang="es-ES" dirty="0" smtClean="0"/>
              <a:t>Posee accion </a:t>
            </a:r>
            <a:r>
              <a:rPr lang="es-ES" dirty="0" err="1" smtClean="0"/>
              <a:t>lipolítica</a:t>
            </a:r>
            <a:r>
              <a:rPr lang="es-ES" dirty="0" smtClean="0"/>
              <a:t> superior a la teofilina y cafeína</a:t>
            </a:r>
          </a:p>
          <a:p>
            <a:r>
              <a:rPr lang="es-ES" dirty="0" smtClean="0"/>
              <a:t>Por lo tanto en un potente antioxidante reduce grasas y reestructura las fibras de la piel.</a:t>
            </a:r>
          </a:p>
          <a:p>
            <a:r>
              <a:rPr lang="es-ES" dirty="0" smtClean="0"/>
              <a:t>No debe utilizarse en personas alérgicas a la aspirina</a:t>
            </a:r>
          </a:p>
          <a:p>
            <a:pPr>
              <a:buNone/>
            </a:pPr>
            <a:endParaRPr lang="es-AR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1630393" y="999060"/>
            <a:ext cx="82813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err="1" smtClean="0">
                <a:solidFill>
                  <a:schemeClr val="bg1"/>
                </a:solidFill>
                <a:cs typeface="Times New Roman" pitchFamily="18" charset="0"/>
              </a:rPr>
              <a:t>Mesofármacos</a:t>
            </a:r>
            <a:r>
              <a:rPr lang="es-AR" sz="24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s-AR" sz="2400" dirty="0" smtClean="0">
                <a:solidFill>
                  <a:schemeClr val="bg1"/>
                </a:solidFill>
                <a:cs typeface="Times New Roman" pitchFamily="18" charset="0"/>
              </a:rPr>
              <a:t>que </a:t>
            </a:r>
            <a:r>
              <a:rPr lang="es-AR" sz="2400" dirty="0" smtClean="0">
                <a:solidFill>
                  <a:schemeClr val="bg1"/>
                </a:solidFill>
                <a:cs typeface="Times New Roman" pitchFamily="18" charset="0"/>
              </a:rPr>
              <a:t>actúan </a:t>
            </a:r>
            <a:r>
              <a:rPr lang="es-AR" sz="2400" dirty="0" smtClean="0">
                <a:solidFill>
                  <a:schemeClr val="bg1"/>
                </a:solidFill>
                <a:cs typeface="Times New Roman" pitchFamily="18" charset="0"/>
              </a:rPr>
              <a:t>sobre los fibroblastos</a:t>
            </a:r>
          </a:p>
          <a:p>
            <a:endParaRPr lang="es-E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52704"/>
          </a:xfrm>
        </p:spPr>
        <p:txBody>
          <a:bodyPr>
            <a:normAutofit/>
          </a:bodyPr>
          <a:lstStyle/>
          <a:p>
            <a:pPr algn="ctr"/>
            <a:r>
              <a:rPr lang="es-AR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Acido retinoico</a:t>
            </a:r>
            <a:endParaRPr lang="es-AR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2053086"/>
            <a:ext cx="10972800" cy="427151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buFontTx/>
              <a:buChar char="•"/>
            </a:pPr>
            <a:endParaRPr lang="es-ES" sz="2400" dirty="0" smtClean="0"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Tx/>
              <a:buChar char="•"/>
            </a:pPr>
            <a:r>
              <a:rPr lang="es-ES" sz="2400" dirty="0" err="1" smtClean="0">
                <a:cs typeface="Times New Roman" pitchFamily="18" charset="0"/>
              </a:rPr>
              <a:t>Vit</a:t>
            </a:r>
            <a:r>
              <a:rPr lang="es-ES" sz="2400" dirty="0" smtClean="0">
                <a:cs typeface="Times New Roman" pitchFamily="18" charset="0"/>
              </a:rPr>
              <a:t>. A ácida. </a:t>
            </a:r>
            <a:r>
              <a:rPr lang="es-ES" sz="2400" dirty="0" err="1" smtClean="0">
                <a:cs typeface="Times New Roman" pitchFamily="18" charset="0"/>
              </a:rPr>
              <a:t>Tretinoína</a:t>
            </a:r>
            <a:r>
              <a:rPr lang="es-ES" sz="2400" dirty="0" smtClean="0">
                <a:cs typeface="Times New Roman" pitchFamily="18" charset="0"/>
              </a:rPr>
              <a:t>. </a:t>
            </a:r>
          </a:p>
          <a:p>
            <a:pPr marL="342900" indent="-342900">
              <a:lnSpc>
                <a:spcPct val="80000"/>
              </a:lnSpc>
              <a:buFontTx/>
              <a:buChar char="•"/>
            </a:pPr>
            <a:r>
              <a:rPr lang="es-ES" sz="2400" dirty="0" smtClean="0">
                <a:cs typeface="Times New Roman" pitchFamily="18" charset="0"/>
              </a:rPr>
              <a:t>Actúa en epidermis: Aumentando la descamación y aumentando la penetración de otras sustancias. Estimula la mitosis de las </a:t>
            </a:r>
            <a:r>
              <a:rPr lang="es-ES" sz="2400" dirty="0" err="1" smtClean="0">
                <a:cs typeface="Times New Roman" pitchFamily="18" charset="0"/>
              </a:rPr>
              <a:t>celulas</a:t>
            </a:r>
            <a:r>
              <a:rPr lang="es-ES" sz="2400" dirty="0" smtClean="0">
                <a:cs typeface="Times New Roman" pitchFamily="18" charset="0"/>
              </a:rPr>
              <a:t> </a:t>
            </a:r>
            <a:r>
              <a:rPr lang="es-ES" sz="2400" dirty="0" err="1" smtClean="0">
                <a:cs typeface="Times New Roman" pitchFamily="18" charset="0"/>
              </a:rPr>
              <a:t>epidermicas</a:t>
            </a:r>
            <a:r>
              <a:rPr lang="es-ES" sz="2400" dirty="0" smtClean="0"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80000"/>
              </a:lnSpc>
              <a:buFontTx/>
              <a:buChar char="•"/>
            </a:pPr>
            <a:r>
              <a:rPr lang="es-ES" sz="2400" dirty="0" smtClean="0">
                <a:cs typeface="Times New Roman" pitchFamily="18" charset="0"/>
              </a:rPr>
              <a:t>En la dermis: Estimula a los fibroblastos aumentando la producción de colágeno, estimulando la </a:t>
            </a:r>
            <a:r>
              <a:rPr lang="es-ES" sz="2400" dirty="0" err="1" smtClean="0">
                <a:cs typeface="Times New Roman" pitchFamily="18" charset="0"/>
              </a:rPr>
              <a:t>angiogénesis</a:t>
            </a:r>
            <a:r>
              <a:rPr lang="es-ES" sz="2400" dirty="0" smtClean="0">
                <a:cs typeface="Times New Roman" pitchFamily="18" charset="0"/>
              </a:rPr>
              <a:t> con aumento de la vascularización dando aspecto saludable de la piel.</a:t>
            </a:r>
          </a:p>
          <a:p>
            <a:pPr marL="342900" indent="-342900">
              <a:lnSpc>
                <a:spcPct val="80000"/>
              </a:lnSpc>
              <a:buFontTx/>
              <a:buChar char="•"/>
            </a:pPr>
            <a:r>
              <a:rPr lang="es-ES" sz="2400" dirty="0" smtClean="0">
                <a:cs typeface="Times New Roman" pitchFamily="18" charset="0"/>
              </a:rPr>
              <a:t>Es </a:t>
            </a:r>
            <a:r>
              <a:rPr lang="es-ES" sz="2400" dirty="0" err="1" smtClean="0">
                <a:cs typeface="Times New Roman" pitchFamily="18" charset="0"/>
              </a:rPr>
              <a:t>despigmentante</a:t>
            </a:r>
            <a:r>
              <a:rPr lang="es-ES" sz="2400" dirty="0" smtClean="0">
                <a:cs typeface="Times New Roman" pitchFamily="18" charset="0"/>
              </a:rPr>
              <a:t> y antioxidante.</a:t>
            </a:r>
          </a:p>
          <a:p>
            <a:pPr marL="342900" indent="-342900">
              <a:lnSpc>
                <a:spcPct val="80000"/>
              </a:lnSpc>
              <a:buFontTx/>
              <a:buChar char="•"/>
            </a:pPr>
            <a:r>
              <a:rPr lang="es-ES" sz="2400" dirty="0" smtClean="0">
                <a:cs typeface="Times New Roman" pitchFamily="18" charset="0"/>
              </a:rPr>
              <a:t>Se lo utiliza en envejecimiento cutáneo, cicatrices, estrías.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925699"/>
            <a:ext cx="10972800" cy="627056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000" dirty="0" smtClean="0">
                <a:latin typeface="+mn-lt"/>
                <a:cs typeface="Times New Roman" pitchFamily="18" charset="0"/>
              </a:rPr>
              <a:t>17 B estradiol</a:t>
            </a:r>
            <a:r>
              <a:rPr lang="es-AR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AR" b="1" u="sng" dirty="0" smtClean="0">
                <a:latin typeface="Times New Roman" pitchFamily="18" charset="0"/>
                <a:cs typeface="Times New Roman" pitchFamily="18" charset="0"/>
              </a:rPr>
            </a:br>
            <a:endParaRPr lang="es-AR" sz="3600" u="sng" dirty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2027208"/>
            <a:ext cx="10972800" cy="435412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buNone/>
            </a:pPr>
            <a:endParaRPr lang="es-ES" sz="2800" dirty="0" smtClean="0"/>
          </a:p>
          <a:p>
            <a:pPr marL="342900" indent="-342900">
              <a:lnSpc>
                <a:spcPct val="80000"/>
              </a:lnSpc>
            </a:pPr>
            <a:r>
              <a:rPr lang="es-ES" sz="2800" dirty="0" smtClean="0"/>
              <a:t>Aumenta el colágeno en la dermis.</a:t>
            </a:r>
          </a:p>
          <a:p>
            <a:pPr marL="342900" indent="-342900">
              <a:lnSpc>
                <a:spcPct val="80000"/>
              </a:lnSpc>
            </a:pPr>
            <a:r>
              <a:rPr lang="es-ES" sz="2800" dirty="0" smtClean="0"/>
              <a:t>Estimula el fibroblasto y normaliza el colágeno.</a:t>
            </a:r>
          </a:p>
          <a:p>
            <a:pPr marL="342900" indent="-342900">
              <a:lnSpc>
                <a:spcPct val="80000"/>
              </a:lnSpc>
            </a:pPr>
            <a:r>
              <a:rPr lang="es-ES" sz="2800" dirty="0" smtClean="0"/>
              <a:t>Aumenta los gags, el ácido </a:t>
            </a:r>
            <a:r>
              <a:rPr lang="es-ES" sz="2800" dirty="0" err="1" smtClean="0"/>
              <a:t>Hialurónico</a:t>
            </a:r>
            <a:r>
              <a:rPr lang="es-ES" sz="2800" dirty="0" smtClean="0"/>
              <a:t> y los </a:t>
            </a:r>
            <a:r>
              <a:rPr lang="es-ES" sz="2800" dirty="0" err="1" smtClean="0"/>
              <a:t>condroitinsulfatos</a:t>
            </a:r>
            <a:r>
              <a:rPr lang="es-ES" sz="2800" dirty="0" smtClean="0"/>
              <a:t> </a:t>
            </a:r>
          </a:p>
          <a:p>
            <a:pPr marL="342900" indent="-342900">
              <a:lnSpc>
                <a:spcPct val="80000"/>
              </a:lnSpc>
            </a:pPr>
            <a:r>
              <a:rPr lang="es-ES" sz="2800" dirty="0" smtClean="0"/>
              <a:t>Aumenta el espesor epidérmico, mejora la humectación y elasticidad de la piel.</a:t>
            </a:r>
          </a:p>
          <a:p>
            <a:pPr marL="342900" indent="-342900">
              <a:lnSpc>
                <a:spcPct val="80000"/>
              </a:lnSpc>
            </a:pPr>
            <a:r>
              <a:rPr lang="es-ES" sz="2800" dirty="0" smtClean="0"/>
              <a:t>Equilibra la regulación sebácea.</a:t>
            </a:r>
          </a:p>
          <a:p>
            <a:pPr marL="342900" indent="-342900">
              <a:lnSpc>
                <a:spcPct val="80000"/>
              </a:lnSpc>
            </a:pPr>
            <a:r>
              <a:rPr lang="es-ES" sz="2800" dirty="0" smtClean="0"/>
              <a:t>En mujeres pre y posmenopáusicas.</a:t>
            </a:r>
          </a:p>
          <a:p>
            <a:pPr marL="342900" indent="-342900">
              <a:lnSpc>
                <a:spcPct val="80000"/>
              </a:lnSpc>
            </a:pPr>
            <a:endParaRPr lang="es-ES" sz="2800" u="sng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s-AR" sz="2800" dirty="0" smtClean="0"/>
          </a:p>
          <a:p>
            <a:pPr marL="342900" indent="-342900">
              <a:lnSpc>
                <a:spcPct val="80000"/>
              </a:lnSpc>
              <a:buNone/>
            </a:pPr>
            <a:endParaRPr lang="es-ES" sz="2800" dirty="0" smtClean="0"/>
          </a:p>
          <a:p>
            <a:pPr marL="342900" indent="-342900">
              <a:lnSpc>
                <a:spcPct val="80000"/>
              </a:lnSpc>
              <a:buNone/>
            </a:pPr>
            <a:endParaRPr lang="es-ES" sz="2800" dirty="0" smtClean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973670"/>
            <a:ext cx="8825659" cy="458316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3200" dirty="0" smtClean="0">
                <a:latin typeface="+mn-lt"/>
              </a:rPr>
              <a:t>Definición</a:t>
            </a:r>
            <a:endParaRPr lang="es-ES_tradnl" sz="3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46659" y="2603500"/>
            <a:ext cx="8825659" cy="3383232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/>
              <a:t>Aplicación de sustancias en tejido mesodérmico. </a:t>
            </a:r>
          </a:p>
          <a:p>
            <a:r>
              <a:rPr lang="es-ES_tradnl" dirty="0" err="1"/>
              <a:t>Pistor</a:t>
            </a:r>
            <a:r>
              <a:rPr lang="es-ES_tradnl" dirty="0"/>
              <a:t>: medicina alopática, ligera, parenteral, polivalente y regionalizada. </a:t>
            </a:r>
          </a:p>
          <a:p>
            <a:pPr lvl="1"/>
            <a:r>
              <a:rPr lang="es-ES_tradnl" dirty="0"/>
              <a:t>ALOPÁTICA: los medicamentos usados forman parte de la farmacopea. </a:t>
            </a:r>
          </a:p>
          <a:p>
            <a:pPr lvl="1"/>
            <a:r>
              <a:rPr lang="es-ES_tradnl" dirty="0"/>
              <a:t>LIGERA: dosis usadas son</a:t>
            </a:r>
            <a:r>
              <a:rPr lang="x-none" dirty="0"/>
              <a:t> siempre bajas</a:t>
            </a:r>
            <a:endParaRPr lang="es-ES_tradnl" dirty="0"/>
          </a:p>
          <a:p>
            <a:pPr lvl="1"/>
            <a:r>
              <a:rPr lang="es-ES_tradnl" dirty="0" err="1"/>
              <a:t>PARENTERAL</a:t>
            </a:r>
            <a:r>
              <a:rPr lang="x-none"/>
              <a:t>:</a:t>
            </a:r>
            <a:r>
              <a:rPr lang="es-ES_tradnl" dirty="0"/>
              <a:t> inyecciones intradérmicas o subcutáneas con drogas activas. </a:t>
            </a:r>
          </a:p>
          <a:p>
            <a:pPr lvl="1"/>
            <a:r>
              <a:rPr lang="es-ES_tradnl" dirty="0"/>
              <a:t>POLIVALENTE: </a:t>
            </a:r>
            <a:r>
              <a:rPr lang="x-none" dirty="0"/>
              <a:t>e</a:t>
            </a:r>
            <a:r>
              <a:rPr lang="es-ES_tradnl" dirty="0" err="1"/>
              <a:t>ficacia</a:t>
            </a:r>
            <a:r>
              <a:rPr lang="es-ES_tradnl" dirty="0"/>
              <a:t> en múltiples patologías.</a:t>
            </a:r>
          </a:p>
          <a:p>
            <a:pPr lvl="1"/>
            <a:r>
              <a:rPr lang="es-ES_tradnl" dirty="0" err="1"/>
              <a:t>REGIONALIZ</a:t>
            </a:r>
            <a:r>
              <a:rPr lang="x-none" dirty="0"/>
              <a:t>ADA: </a:t>
            </a:r>
            <a:r>
              <a:rPr lang="es-ES_tradnl" dirty="0"/>
              <a:t> el sitio más cercano a la lesión. </a:t>
            </a:r>
            <a:endParaRPr lang="es-ES_tradnl" dirty="0" smtClean="0"/>
          </a:p>
          <a:p>
            <a:r>
              <a:rPr lang="en-US" dirty="0" smtClean="0"/>
              <a:t>POCO, POCAS VECES Y EN EL LUGAR ADECUADO</a:t>
            </a:r>
          </a:p>
          <a:p>
            <a:r>
              <a:rPr lang="es-ES_tradnl" dirty="0" smtClean="0"/>
              <a:t>Se basa en diferentes estímulos a nivel dérmico: MECÁNICO por la puntura, FÍSICO por la micro gota, QUÍMICO por la composición y FARMACOLÓGICO por la acción especifica de los medicamentos. </a:t>
            </a:r>
          </a:p>
          <a:p>
            <a:pPr lvl="1"/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="" xmlns:p14="http://schemas.microsoft.com/office/powerpoint/2010/main" val="9813570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47313"/>
            <a:ext cx="10972800" cy="572621"/>
          </a:xfrm>
        </p:spPr>
        <p:txBody>
          <a:bodyPr>
            <a:noAutofit/>
          </a:bodyPr>
          <a:lstStyle/>
          <a:p>
            <a:pPr algn="ctr"/>
            <a:r>
              <a:rPr lang="es-AR" sz="3200" dirty="0" err="1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Mesofármacos</a:t>
            </a:r>
            <a:r>
              <a:rPr lang="es-AR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s-AR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que </a:t>
            </a:r>
            <a:r>
              <a:rPr lang="es-AR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actúan </a:t>
            </a:r>
            <a:r>
              <a:rPr lang="es-AR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sobre los radicales libres</a:t>
            </a:r>
            <a:endParaRPr lang="es-AR" sz="3200" u="sng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80000"/>
              </a:lnSpc>
            </a:pPr>
            <a:r>
              <a:rPr lang="es-ES" sz="2800" dirty="0" smtClean="0"/>
              <a:t>VIT.C: Ácido </a:t>
            </a:r>
            <a:r>
              <a:rPr lang="es-ES" sz="2800" dirty="0" smtClean="0"/>
              <a:t>Ascórbico actúa como </a:t>
            </a:r>
            <a:r>
              <a:rPr lang="es-ES" sz="2800" dirty="0" err="1" smtClean="0"/>
              <a:t>cofactor</a:t>
            </a:r>
            <a:r>
              <a:rPr lang="es-ES" sz="2800" dirty="0" smtClean="0"/>
              <a:t> en numerosos procesos, destacándose en el estimulo de la síntesis del colágeno.</a:t>
            </a:r>
          </a:p>
          <a:p>
            <a:pPr marL="342900" indent="-342900">
              <a:lnSpc>
                <a:spcPct val="80000"/>
              </a:lnSpc>
            </a:pPr>
            <a:endParaRPr lang="es-ES" sz="2800" dirty="0" smtClean="0"/>
          </a:p>
          <a:p>
            <a:pPr marL="342900" indent="-342900">
              <a:lnSpc>
                <a:spcPct val="80000"/>
              </a:lnSpc>
            </a:pPr>
            <a:r>
              <a:rPr lang="es-ES" sz="2800" dirty="0" smtClean="0"/>
              <a:t>Poderoso efecto antioxidante!!!, </a:t>
            </a:r>
            <a:r>
              <a:rPr lang="es-ES" sz="2800" dirty="0" err="1" smtClean="0"/>
              <a:t>fotoprotector</a:t>
            </a:r>
            <a:r>
              <a:rPr lang="es-ES" sz="2800" dirty="0" smtClean="0"/>
              <a:t>  y </a:t>
            </a:r>
            <a:r>
              <a:rPr lang="es-ES" sz="2800" dirty="0" err="1" smtClean="0"/>
              <a:t>despigmentante</a:t>
            </a:r>
            <a:r>
              <a:rPr lang="es-ES" sz="2800" dirty="0" smtClean="0"/>
              <a:t>.</a:t>
            </a:r>
          </a:p>
          <a:p>
            <a:pPr marL="342900" indent="-342900">
              <a:lnSpc>
                <a:spcPct val="80000"/>
              </a:lnSpc>
            </a:pPr>
            <a:endParaRPr lang="es-ES" sz="2800" dirty="0" smtClean="0"/>
          </a:p>
          <a:p>
            <a:pPr marL="342900" indent="-342900">
              <a:lnSpc>
                <a:spcPct val="80000"/>
              </a:lnSpc>
            </a:pPr>
            <a:r>
              <a:rPr lang="es-ES" sz="2800" dirty="0" smtClean="0"/>
              <a:t>Debe conservarse en frascos oscuros para evitar la oxidación. Preferentemente no mezclar con otras sustancias.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96720"/>
          </a:xfrm>
        </p:spPr>
        <p:txBody>
          <a:bodyPr>
            <a:noAutofit/>
          </a:bodyPr>
          <a:lstStyle/>
          <a:p>
            <a:pPr algn="ctr"/>
            <a:r>
              <a:rPr lang="es-AR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Oligoelementos: cobre</a:t>
            </a:r>
            <a:r>
              <a:rPr lang="es-AR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, zinc, </a:t>
            </a:r>
            <a:r>
              <a:rPr lang="es-AR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magnesio</a:t>
            </a:r>
            <a:endParaRPr lang="es-AR" sz="32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80000"/>
              </a:lnSpc>
              <a:buFontTx/>
              <a:buChar char="•"/>
            </a:pPr>
            <a:r>
              <a:rPr lang="es-ES" sz="2800" dirty="0" smtClean="0"/>
              <a:t>Acción antioxidante. </a:t>
            </a:r>
            <a:r>
              <a:rPr lang="es-ES" sz="2800" dirty="0" err="1" smtClean="0"/>
              <a:t>Cofactores</a:t>
            </a:r>
            <a:r>
              <a:rPr lang="es-ES" sz="2800" dirty="0" smtClean="0"/>
              <a:t> de enzimas antioxidantes.</a:t>
            </a:r>
          </a:p>
          <a:p>
            <a:pPr marL="342900" indent="-342900">
              <a:lnSpc>
                <a:spcPct val="80000"/>
              </a:lnSpc>
              <a:buFontTx/>
              <a:buChar char="•"/>
            </a:pPr>
            <a:r>
              <a:rPr lang="es-ES" sz="2800" dirty="0" smtClean="0"/>
              <a:t>Intervienen en la síntesis del colágeno, elastina, responsables de la firmeza y elasticidad de la piel.</a:t>
            </a:r>
          </a:p>
          <a:p>
            <a:pPr marL="342900" indent="-342900">
              <a:lnSpc>
                <a:spcPct val="80000"/>
              </a:lnSpc>
              <a:buFontTx/>
              <a:buChar char="•"/>
            </a:pPr>
            <a:r>
              <a:rPr lang="es-ES" sz="2800" dirty="0" smtClean="0"/>
              <a:t>Intervienen en la integridad celular a través de la protección del ADN.</a:t>
            </a:r>
          </a:p>
          <a:p>
            <a:pPr marL="342900" indent="-342900">
              <a:lnSpc>
                <a:spcPct val="80000"/>
              </a:lnSpc>
              <a:buFontTx/>
              <a:buChar char="•"/>
            </a:pPr>
            <a:r>
              <a:rPr lang="es-ES" sz="2800" dirty="0" smtClean="0"/>
              <a:t>Indicaciones en </a:t>
            </a:r>
            <a:r>
              <a:rPr lang="es-ES" sz="2800" dirty="0" err="1" smtClean="0"/>
              <a:t>fotoenvejecimiento</a:t>
            </a:r>
            <a:r>
              <a:rPr lang="es-ES" sz="2800" dirty="0" smtClean="0"/>
              <a:t>, rejuvenecimiento facial, estrías, lipodistrofias, </a:t>
            </a:r>
            <a:r>
              <a:rPr lang="es-ES" sz="2800" dirty="0" err="1" smtClean="0"/>
              <a:t>mesoterapia</a:t>
            </a:r>
            <a:r>
              <a:rPr lang="es-ES" sz="2800" dirty="0" smtClean="0"/>
              <a:t> capilar.</a:t>
            </a:r>
          </a:p>
          <a:p>
            <a:pPr marL="342900" indent="-342900">
              <a:lnSpc>
                <a:spcPct val="80000"/>
              </a:lnSpc>
              <a:buFontTx/>
              <a:buChar char="•"/>
            </a:pPr>
            <a:r>
              <a:rPr lang="es-ES" sz="2800" dirty="0" smtClean="0"/>
              <a:t>Favorece la producción de factores de crecimiento</a:t>
            </a:r>
            <a:endParaRPr lang="es-AR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N-</a:t>
            </a:r>
            <a:r>
              <a:rPr lang="es-AR" dirty="0" err="1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furfuriladenina</a:t>
            </a:r>
            <a:endParaRPr lang="es-AR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80000"/>
              </a:lnSpc>
              <a:buFontTx/>
              <a:buChar char="•"/>
            </a:pPr>
            <a:endParaRPr lang="es-E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Tx/>
              <a:buChar char="•"/>
            </a:pP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Factor de crecimiento vegetal que demora los cambios celulares propios del envejecimiento de la piel.</a:t>
            </a:r>
          </a:p>
          <a:p>
            <a:pPr marL="342900" indent="-342900">
              <a:lnSpc>
                <a:spcPct val="80000"/>
              </a:lnSpc>
              <a:buFontTx/>
              <a:buChar char="•"/>
            </a:pP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Prolonga la vida del fibroblasto.</a:t>
            </a:r>
          </a:p>
          <a:p>
            <a:pPr marL="342900" indent="-342900">
              <a:lnSpc>
                <a:spcPct val="80000"/>
              </a:lnSpc>
              <a:buFontTx/>
              <a:buChar char="•"/>
            </a:pP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Retrasa fenómenos moleculares que conducen a la muerte celular.</a:t>
            </a:r>
          </a:p>
          <a:p>
            <a:pPr marL="342900" indent="-342900">
              <a:lnSpc>
                <a:spcPct val="80000"/>
              </a:lnSpc>
              <a:buFontTx/>
              <a:buChar char="•"/>
            </a:pP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Acción Antioxidante. Neutraliza radicales libres.</a:t>
            </a:r>
          </a:p>
          <a:p>
            <a:pPr marL="342900" indent="-342900">
              <a:lnSpc>
                <a:spcPct val="80000"/>
              </a:lnSpc>
              <a:buFontTx/>
              <a:buChar char="•"/>
            </a:pP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Retrasa la apoptosis. Acción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antienvejecimiento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862642"/>
            <a:ext cx="10972800" cy="924712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</a:rPr>
              <a:t>DMAE: </a:t>
            </a:r>
            <a:r>
              <a:rPr lang="es-ES" sz="2800" dirty="0" err="1" smtClean="0">
                <a:solidFill>
                  <a:schemeClr val="bg1"/>
                </a:solidFill>
                <a:cs typeface="Times New Roman" pitchFamily="18" charset="0"/>
              </a:rPr>
              <a:t>Mesofármacos</a:t>
            </a:r>
            <a:r>
              <a:rPr lang="es-ES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cs typeface="Times New Roman" pitchFamily="18" charset="0"/>
              </a:rPr>
              <a:t>reguladores del tono muscular</a:t>
            </a:r>
            <a:endParaRPr lang="es-AR" sz="28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2769078"/>
            <a:ext cx="10972800" cy="3555521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s-ES" dirty="0" smtClean="0"/>
              <a:t>GLICOSAMINOGLICANOS: GAGS </a:t>
            </a:r>
            <a:r>
              <a:rPr lang="es-ES" dirty="0" smtClean="0"/>
              <a:t>son cadenas de carbohidratos altamente polimerizados que poseen radicales aminos y sulfatos.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s-ES" dirty="0" smtClean="0"/>
              <a:t>Existen dos tipos de GAGS: los sulfatados y no sulfatados.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s-ES" dirty="0" smtClean="0"/>
              <a:t>Entre los primeros está el </a:t>
            </a:r>
            <a:r>
              <a:rPr lang="es-ES" dirty="0" err="1" smtClean="0"/>
              <a:t>Proteocondroitín</a:t>
            </a:r>
            <a:r>
              <a:rPr lang="es-ES" dirty="0" smtClean="0"/>
              <a:t> sulfato A.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s-ES" dirty="0" smtClean="0"/>
              <a:t>En los no sulfatados se encuentran el Ácido </a:t>
            </a:r>
            <a:r>
              <a:rPr lang="es-ES" dirty="0" err="1" smtClean="0"/>
              <a:t>Hialurónico</a:t>
            </a:r>
            <a:r>
              <a:rPr lang="es-ES" dirty="0" smtClean="0"/>
              <a:t>.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s-ES" dirty="0" smtClean="0"/>
              <a:t> Ambos estructuran la matriz extracelular y factores de crecimiento </a:t>
            </a:r>
            <a:r>
              <a:rPr lang="es-ES" dirty="0" err="1" smtClean="0"/>
              <a:t>fibroblásticos</a:t>
            </a:r>
            <a:r>
              <a:rPr lang="es-ES" dirty="0" smtClean="0"/>
              <a:t>.</a:t>
            </a:r>
          </a:p>
          <a:p>
            <a:endParaRPr lang="es-A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52704"/>
          </a:xfrm>
        </p:spPr>
        <p:txBody>
          <a:bodyPr>
            <a:normAutofit/>
          </a:bodyPr>
          <a:lstStyle/>
          <a:p>
            <a:pPr algn="ctr"/>
            <a:r>
              <a:rPr lang="es-AR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Acido </a:t>
            </a:r>
            <a:r>
              <a:rPr lang="es-AR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Hialurónico</a:t>
            </a:r>
            <a:endParaRPr lang="es-AR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80000"/>
              </a:lnSpc>
              <a:buFontTx/>
              <a:buChar char="•"/>
            </a:pPr>
            <a:r>
              <a:rPr lang="es-ES" sz="2800" dirty="0" smtClean="0"/>
              <a:t>Es un polisacárido de los </a:t>
            </a:r>
            <a:r>
              <a:rPr lang="es-ES" sz="2800" dirty="0" err="1" smtClean="0"/>
              <a:t>Glicosaminoglicanos</a:t>
            </a:r>
            <a:r>
              <a:rPr lang="es-ES" sz="2800" dirty="0" smtClean="0"/>
              <a:t> no sulfatados.</a:t>
            </a:r>
          </a:p>
          <a:p>
            <a:pPr marL="342900" indent="-342900">
              <a:lnSpc>
                <a:spcPct val="80000"/>
              </a:lnSpc>
              <a:buFontTx/>
              <a:buChar char="•"/>
            </a:pPr>
            <a:r>
              <a:rPr lang="es-ES" sz="2800" dirty="0" smtClean="0"/>
              <a:t>Se obtiene en forma natural de la cresta de gallo, en aleta de tiburón y cordón umbilical.</a:t>
            </a:r>
          </a:p>
          <a:p>
            <a:pPr marL="342900" indent="-342900">
              <a:lnSpc>
                <a:spcPct val="80000"/>
              </a:lnSpc>
              <a:buFontTx/>
              <a:buChar char="•"/>
            </a:pPr>
            <a:r>
              <a:rPr lang="es-ES" sz="2800" dirty="0" smtClean="0"/>
              <a:t>También se sintetiza en laboratorio</a:t>
            </a:r>
          </a:p>
          <a:p>
            <a:pPr marL="342900" indent="-342900">
              <a:lnSpc>
                <a:spcPct val="80000"/>
              </a:lnSpc>
              <a:buFontTx/>
              <a:buChar char="•"/>
            </a:pPr>
            <a:r>
              <a:rPr lang="es-ES" sz="2800" dirty="0" smtClean="0"/>
              <a:t>Es fabricado por el fibroblasto en la dermis. </a:t>
            </a:r>
          </a:p>
          <a:p>
            <a:pPr marL="342900" indent="-342900">
              <a:lnSpc>
                <a:spcPct val="80000"/>
              </a:lnSpc>
              <a:buFontTx/>
              <a:buChar char="•"/>
            </a:pPr>
            <a:r>
              <a:rPr lang="es-ES" sz="2800" dirty="0" smtClean="0"/>
              <a:t>Se encuentra en la matriz extracelular formando un gel amorfo en el cual están embebidas las fibras </a:t>
            </a:r>
            <a:r>
              <a:rPr lang="es-ES" sz="2800" dirty="0" err="1" smtClean="0"/>
              <a:t>colágenas</a:t>
            </a:r>
            <a:r>
              <a:rPr lang="es-ES" sz="2800" dirty="0" smtClean="0"/>
              <a:t> y elásticas.</a:t>
            </a:r>
          </a:p>
          <a:p>
            <a:pPr marL="342900" indent="-342900">
              <a:lnSpc>
                <a:spcPct val="80000"/>
              </a:lnSpc>
              <a:buFontTx/>
              <a:buChar char="•"/>
            </a:pPr>
            <a:r>
              <a:rPr lang="es-ES" sz="2800" dirty="0" smtClean="0"/>
              <a:t>Alta capacidad para retener agua</a:t>
            </a:r>
            <a:endParaRPr lang="es-AR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64704"/>
            <a:ext cx="109728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DMAE: </a:t>
            </a:r>
            <a:r>
              <a:rPr lang="es-ES" dirty="0" err="1" smtClean="0">
                <a:solidFill>
                  <a:schemeClr val="bg1"/>
                </a:solidFill>
                <a:cs typeface="Times New Roman" pitchFamily="18" charset="0"/>
              </a:rPr>
              <a:t>Mesofarmacos</a:t>
            </a:r>
            <a:r>
              <a:rPr lang="es-ES" dirty="0" smtClean="0">
                <a:solidFill>
                  <a:schemeClr val="bg1"/>
                </a:solidFill>
                <a:cs typeface="Times New Roman" pitchFamily="18" charset="0"/>
              </a:rPr>
              <a:t> reguladores del tono muscular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298104"/>
            <a:ext cx="10972800" cy="5559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b="1" dirty="0" smtClean="0"/>
              <a:t> 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E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AR" b="1" dirty="0" smtClean="0"/>
          </a:p>
          <a:p>
            <a:r>
              <a:rPr lang="es-ES" dirty="0" smtClean="0"/>
              <a:t>Ofrece protección contra los radicales libres.</a:t>
            </a:r>
          </a:p>
          <a:p>
            <a:r>
              <a:rPr lang="es-ES" dirty="0" smtClean="0"/>
              <a:t>Participa en la conversión de colina en el  neurotransmisor  acetilcolina, aumentando el grado de contracción muscular.</a:t>
            </a:r>
          </a:p>
          <a:p>
            <a:r>
              <a:rPr lang="es-ES" dirty="0" smtClean="0"/>
              <a:t> Devuelve tono y firmeza a los músculos sometidos al proceso de envejecimiento.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b="1" u="sng" dirty="0" err="1" smtClean="0"/>
              <a:t>Argireline</a:t>
            </a:r>
            <a:r>
              <a:rPr lang="es-ES" b="1" u="sng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s-ES" sz="2800" dirty="0" smtClean="0"/>
              <a:t>Su mecanismo de acción es el de competir con la liberación de </a:t>
            </a:r>
            <a:r>
              <a:rPr lang="es-ES" sz="2800" dirty="0" err="1" smtClean="0"/>
              <a:t>acetilcolina</a:t>
            </a:r>
            <a:r>
              <a:rPr lang="es-ES" sz="28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s-ES" sz="2800" dirty="0" smtClean="0"/>
              <a:t>Produce un efecto tipo toxina botulínica que permite atenuar y prevenir las arrugas de expresión.</a:t>
            </a:r>
          </a:p>
          <a:p>
            <a:pPr>
              <a:buNone/>
            </a:pPr>
            <a:endParaRPr lang="es-ES" u="sng" dirty="0" smtClean="0"/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58154" y="1143000"/>
            <a:ext cx="8825659" cy="706964"/>
          </a:xfrm>
        </p:spPr>
        <p:txBody>
          <a:bodyPr/>
          <a:lstStyle/>
          <a:p>
            <a:pPr algn="ctr"/>
            <a:r>
              <a:rPr lang="es-AR" dirty="0" err="1" smtClean="0">
                <a:latin typeface="+mn-lt"/>
                <a:cs typeface="Times New Roman" pitchFamily="18" charset="0"/>
              </a:rPr>
              <a:t>Mesofármacos</a:t>
            </a:r>
            <a:r>
              <a:rPr lang="es-AR" dirty="0" smtClean="0">
                <a:latin typeface="+mn-lt"/>
                <a:cs typeface="Times New Roman" pitchFamily="18" charset="0"/>
              </a:rPr>
              <a:t> </a:t>
            </a:r>
            <a:r>
              <a:rPr lang="es-AR" dirty="0" err="1" smtClean="0">
                <a:latin typeface="+mn-lt"/>
                <a:cs typeface="Times New Roman" pitchFamily="18" charset="0"/>
              </a:rPr>
              <a:t>vasculotrópicos</a:t>
            </a:r>
            <a:r>
              <a:rPr lang="es-AR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AR" b="1" u="sng" dirty="0" smtClean="0">
                <a:latin typeface="Times New Roman" pitchFamily="18" charset="0"/>
                <a:cs typeface="Times New Roman" pitchFamily="18" charset="0"/>
              </a:rPr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680633"/>
            <a:ext cx="10972800" cy="5559896"/>
          </a:xfrm>
        </p:spPr>
        <p:txBody>
          <a:bodyPr>
            <a:normAutofit/>
          </a:bodyPr>
          <a:lstStyle/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ES" dirty="0" smtClean="0">
                <a:solidFill>
                  <a:srgbClr val="00B0F0"/>
                </a:solidFill>
              </a:rPr>
              <a:t> </a:t>
            </a:r>
            <a:endParaRPr lang="es-AR" dirty="0" smtClean="0">
              <a:solidFill>
                <a:srgbClr val="00B0F0"/>
              </a:solidFill>
            </a:endParaRPr>
          </a:p>
          <a:p>
            <a:r>
              <a:rPr lang="es-ES" b="1" u="sng" dirty="0" err="1" smtClean="0"/>
              <a:t>Buflomedilo</a:t>
            </a:r>
            <a:r>
              <a:rPr lang="es-ES" b="1" dirty="0" smtClean="0"/>
              <a:t>: </a:t>
            </a:r>
            <a:endParaRPr lang="es-AR" b="1" dirty="0" smtClean="0"/>
          </a:p>
          <a:p>
            <a:pPr>
              <a:buNone/>
            </a:pPr>
            <a:r>
              <a:rPr lang="es-ES" dirty="0" smtClean="0"/>
              <a:t>    Vasodilatador </a:t>
            </a:r>
            <a:r>
              <a:rPr lang="es-ES" dirty="0" err="1" smtClean="0"/>
              <a:t>musculótropo</a:t>
            </a:r>
            <a:r>
              <a:rPr lang="es-ES" dirty="0" smtClean="0"/>
              <a:t>, abre los esfínteres </a:t>
            </a:r>
            <a:r>
              <a:rPr lang="es-ES" dirty="0" err="1" smtClean="0"/>
              <a:t>precapilares</a:t>
            </a:r>
            <a:r>
              <a:rPr lang="es-ES" dirty="0" smtClean="0"/>
              <a:t> e incrementa la velocidad de circulación de los hematíes, restaurando la microcirculación. Tiene acción </a:t>
            </a:r>
            <a:r>
              <a:rPr lang="es-ES" dirty="0" err="1" smtClean="0"/>
              <a:t>neurotropa</a:t>
            </a:r>
            <a:r>
              <a:rPr lang="es-ES" dirty="0" smtClean="0"/>
              <a:t> sobre los receptores alfa adrenérgicos de los vasos sanguíneos bloqueándolos, produciendo la liberación de los beta receptores con la consecuente vasodilatación. </a:t>
            </a:r>
            <a:endParaRPr lang="es-AR" dirty="0" smtClean="0"/>
          </a:p>
          <a:p>
            <a:endParaRPr lang="es-ES" u="sng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es-ES" b="1" u="sng" dirty="0" err="1" smtClean="0"/>
              <a:t>Pentoxifilina</a:t>
            </a:r>
            <a:r>
              <a:rPr lang="es-ES" b="1" u="sng" dirty="0" smtClean="0"/>
              <a:t>:</a:t>
            </a:r>
            <a:r>
              <a:rPr lang="es-ES" b="1" dirty="0" smtClean="0"/>
              <a:t> </a:t>
            </a:r>
            <a:endParaRPr lang="es-AR" b="1" dirty="0" smtClean="0"/>
          </a:p>
          <a:p>
            <a:pPr>
              <a:buNone/>
            </a:pPr>
            <a:r>
              <a:rPr lang="es-AR" dirty="0" smtClean="0">
                <a:solidFill>
                  <a:srgbClr val="00B0F0"/>
                </a:solidFill>
              </a:rPr>
              <a:t>    </a:t>
            </a:r>
            <a:r>
              <a:rPr lang="es-ES" dirty="0" smtClean="0"/>
              <a:t>Vasodilatador periférico, reduce la viscosidad sanguínea por su efecto sobre la deformabilidad de los hematíes, disminuye la agregación plaquetaria (fluidifica la sangre) y es fibrinolítico (disminuye la fibrina pericapilar en procesos escleróticos).</a:t>
            </a:r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07212"/>
          </a:xfrm>
        </p:spPr>
        <p:txBody>
          <a:bodyPr>
            <a:normAutofit/>
          </a:bodyPr>
          <a:lstStyle/>
          <a:p>
            <a:pPr algn="ctr"/>
            <a:r>
              <a:rPr lang="es-AR" dirty="0" err="1" smtClean="0"/>
              <a:t>Despigmentantes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64016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None/>
            </a:pPr>
            <a:endParaRPr lang="es-ES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s-ES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s-ES" sz="2800" b="1" u="sng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es-ES" sz="2800" b="1" u="sng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es-ES" sz="2800" b="1" u="sng" dirty="0" err="1" smtClean="0">
                <a:cs typeface="Times New Roman" pitchFamily="18" charset="0"/>
              </a:rPr>
              <a:t>Idebenona</a:t>
            </a:r>
            <a:r>
              <a:rPr lang="es-ES" sz="2800" b="1" u="sng" dirty="0" smtClean="0">
                <a:cs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s-ES" dirty="0" smtClean="0"/>
              <a:t>Sustancia que neutraliza radicales libres. Reduce la aparición de líneas finas.</a:t>
            </a:r>
          </a:p>
          <a:p>
            <a:pPr>
              <a:lnSpc>
                <a:spcPct val="80000"/>
              </a:lnSpc>
            </a:pPr>
            <a:r>
              <a:rPr lang="es-ES" dirty="0" smtClean="0"/>
              <a:t>Disminuye la </a:t>
            </a:r>
            <a:r>
              <a:rPr lang="es-ES" dirty="0" err="1" smtClean="0"/>
              <a:t>hiperpigmentación</a:t>
            </a:r>
            <a:r>
              <a:rPr lang="es-ES" dirty="0" smtClean="0"/>
              <a:t>. Blanqueadora.</a:t>
            </a:r>
          </a:p>
          <a:p>
            <a:pPr>
              <a:lnSpc>
                <a:spcPct val="80000"/>
              </a:lnSpc>
            </a:pPr>
            <a:r>
              <a:rPr lang="es-ES" dirty="0" smtClean="0"/>
              <a:t>Aumenta la hidratación cutánea.</a:t>
            </a:r>
          </a:p>
          <a:p>
            <a:pPr>
              <a:lnSpc>
                <a:spcPct val="80000"/>
              </a:lnSpc>
            </a:pPr>
            <a:r>
              <a:rPr lang="es-ES" dirty="0" smtClean="0"/>
              <a:t>Mejora la firmeza y elasticidad.</a:t>
            </a:r>
          </a:p>
          <a:p>
            <a:pPr>
              <a:lnSpc>
                <a:spcPct val="80000"/>
              </a:lnSpc>
            </a:pPr>
            <a:r>
              <a:rPr lang="es-ES" dirty="0" smtClean="0"/>
              <a:t>Presenta un brillo particular. No da reacciones adversas</a:t>
            </a:r>
            <a:r>
              <a:rPr lang="es-ES" sz="2400" dirty="0" smtClean="0"/>
              <a:t>. </a:t>
            </a:r>
          </a:p>
          <a:p>
            <a:pPr>
              <a:buNone/>
            </a:pPr>
            <a:r>
              <a:rPr lang="es-AR" sz="2800" b="1" u="sng" dirty="0" smtClean="0">
                <a:cs typeface="Times New Roman" pitchFamily="18" charset="0"/>
              </a:rPr>
              <a:t>Acido </a:t>
            </a:r>
            <a:r>
              <a:rPr lang="es-AR" sz="2800" b="1" u="sng" dirty="0" err="1" smtClean="0">
                <a:cs typeface="Times New Roman" pitchFamily="18" charset="0"/>
              </a:rPr>
              <a:t>Kojico</a:t>
            </a:r>
            <a:r>
              <a:rPr lang="es-AR" sz="2800" b="1" u="sng" dirty="0" smtClean="0">
                <a:cs typeface="Times New Roman" pitchFamily="18" charset="0"/>
              </a:rPr>
              <a:t>:</a:t>
            </a:r>
          </a:p>
          <a:p>
            <a:r>
              <a:rPr lang="es-AR" dirty="0" err="1" smtClean="0"/>
              <a:t>Metabolito</a:t>
            </a:r>
            <a:r>
              <a:rPr lang="es-AR" dirty="0" smtClean="0"/>
              <a:t> producido por varias especies de hongos: </a:t>
            </a:r>
            <a:r>
              <a:rPr lang="es-AR" dirty="0" err="1" smtClean="0"/>
              <a:t>Aspergillus</a:t>
            </a:r>
            <a:r>
              <a:rPr lang="es-AR" dirty="0" smtClean="0"/>
              <a:t>, </a:t>
            </a:r>
            <a:r>
              <a:rPr lang="es-AR" dirty="0" err="1" smtClean="0"/>
              <a:t>Acetobacter</a:t>
            </a:r>
            <a:r>
              <a:rPr lang="es-AR" dirty="0" smtClean="0"/>
              <a:t> y </a:t>
            </a:r>
            <a:r>
              <a:rPr lang="es-AR" dirty="0" err="1" smtClean="0"/>
              <a:t>Penicillium</a:t>
            </a:r>
            <a:r>
              <a:rPr lang="es-AR" dirty="0" smtClean="0"/>
              <a:t>.</a:t>
            </a:r>
          </a:p>
          <a:p>
            <a:r>
              <a:rPr lang="es-AR" dirty="0" smtClean="0"/>
              <a:t> El ácido </a:t>
            </a:r>
            <a:r>
              <a:rPr lang="es-AR" dirty="0" err="1" smtClean="0"/>
              <a:t>Kójico</a:t>
            </a:r>
            <a:r>
              <a:rPr lang="es-AR" dirty="0" smtClean="0"/>
              <a:t> es capaz de eliminar a la </a:t>
            </a:r>
            <a:r>
              <a:rPr lang="es-AR" dirty="0" err="1" smtClean="0"/>
              <a:t>tirosinasa</a:t>
            </a:r>
            <a:r>
              <a:rPr lang="es-AR" dirty="0" smtClean="0"/>
              <a:t> al actuar como </a:t>
            </a:r>
            <a:r>
              <a:rPr lang="es-AR" dirty="0" err="1" smtClean="0"/>
              <a:t>quelante</a:t>
            </a:r>
            <a:r>
              <a:rPr lang="es-AR" dirty="0" smtClean="0"/>
              <a:t> del Cobre que contiene esta.</a:t>
            </a:r>
          </a:p>
          <a:p>
            <a:pPr>
              <a:buNone/>
            </a:pPr>
            <a:r>
              <a:rPr lang="es-AR" sz="2900" b="1" u="sng" dirty="0" smtClean="0">
                <a:cs typeface="Times New Roman" pitchFamily="18" charset="0"/>
              </a:rPr>
              <a:t>Acido </a:t>
            </a:r>
            <a:r>
              <a:rPr lang="es-AR" sz="2900" b="1" u="sng" dirty="0" err="1" smtClean="0">
                <a:cs typeface="Times New Roman" pitchFamily="18" charset="0"/>
              </a:rPr>
              <a:t>Mandelico</a:t>
            </a:r>
            <a:r>
              <a:rPr lang="es-AR" sz="2900" b="1" u="sng" dirty="0" smtClean="0">
                <a:cs typeface="Times New Roman" pitchFamily="18" charset="0"/>
              </a:rPr>
              <a:t>:</a:t>
            </a:r>
          </a:p>
          <a:p>
            <a:r>
              <a:rPr lang="es-AR" dirty="0" smtClean="0"/>
              <a:t>Proviene de las almendras</a:t>
            </a:r>
          </a:p>
          <a:p>
            <a:r>
              <a:rPr lang="es-AR" dirty="0" smtClean="0"/>
              <a:t> Hidratante, </a:t>
            </a:r>
            <a:r>
              <a:rPr lang="es-AR" dirty="0" err="1" smtClean="0"/>
              <a:t>despigmentante</a:t>
            </a:r>
            <a:r>
              <a:rPr lang="es-AR" dirty="0" smtClean="0"/>
              <a:t> y </a:t>
            </a:r>
            <a:r>
              <a:rPr lang="es-AR" dirty="0" err="1" smtClean="0"/>
              <a:t>antiseptica</a:t>
            </a:r>
            <a:r>
              <a:rPr lang="es-AR" dirty="0" smtClean="0"/>
              <a:t>.</a:t>
            </a:r>
          </a:p>
          <a:p>
            <a:endParaRPr lang="es-AR" u="sng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endParaRPr lang="es-AR" u="sng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es-AR" dirty="0" smtClean="0"/>
              <a:t/>
            </a:r>
            <a:br>
              <a:rPr lang="es-AR" dirty="0" smtClean="0"/>
            </a:br>
            <a:endParaRPr lang="es-AR" u="sng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 smtClean="0">
                <a:solidFill>
                  <a:schemeClr val="bg1"/>
                </a:solidFill>
              </a:rPr>
              <a:t>Recomendaciones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endParaRPr lang="es-ES" sz="2400" dirty="0" smtClean="0"/>
          </a:p>
          <a:p>
            <a:pPr>
              <a:lnSpc>
                <a:spcPct val="80000"/>
              </a:lnSpc>
            </a:pPr>
            <a:r>
              <a:rPr lang="es-ES" sz="2400" dirty="0" smtClean="0"/>
              <a:t>Prudencia.</a:t>
            </a:r>
          </a:p>
          <a:p>
            <a:pPr>
              <a:lnSpc>
                <a:spcPct val="80000"/>
              </a:lnSpc>
            </a:pPr>
            <a:r>
              <a:rPr lang="es-ES" sz="2400" dirty="0" smtClean="0"/>
              <a:t>Realizar una buena anamnesis para evitar complicaciones.</a:t>
            </a:r>
          </a:p>
          <a:p>
            <a:pPr>
              <a:lnSpc>
                <a:spcPct val="80000"/>
              </a:lnSpc>
            </a:pPr>
            <a:r>
              <a:rPr lang="es-ES" sz="2400" dirty="0" smtClean="0"/>
              <a:t>Estudiar bien indicación y contraindicación de los fármacos.</a:t>
            </a:r>
          </a:p>
          <a:p>
            <a:pPr>
              <a:lnSpc>
                <a:spcPct val="80000"/>
              </a:lnSpc>
            </a:pPr>
            <a:r>
              <a:rPr lang="es-ES" sz="2400" dirty="0" smtClean="0"/>
              <a:t>Conocer bien la técnica.</a:t>
            </a:r>
          </a:p>
          <a:p>
            <a:pPr>
              <a:lnSpc>
                <a:spcPct val="80000"/>
              </a:lnSpc>
            </a:pPr>
            <a:r>
              <a:rPr lang="es-ES" sz="2400" dirty="0" smtClean="0"/>
              <a:t>Extremar la asepsia de la piel.</a:t>
            </a:r>
          </a:p>
          <a:p>
            <a:pPr>
              <a:lnSpc>
                <a:spcPct val="80000"/>
              </a:lnSpc>
            </a:pPr>
            <a:r>
              <a:rPr lang="es-ES" sz="2400" dirty="0" smtClean="0"/>
              <a:t>Indicar protección solar al paciente en las 48-72 horas posteriores a la realización de la misma.</a:t>
            </a:r>
          </a:p>
          <a:p>
            <a:pPr>
              <a:lnSpc>
                <a:spcPct val="80000"/>
              </a:lnSpc>
            </a:pPr>
            <a:r>
              <a:rPr lang="es-ES" sz="2400" dirty="0" smtClean="0"/>
              <a:t>Asesorar debidamente al paciente en que consiste la técnica y no crear falsas expectativas.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dirty="0" smtClean="0">
                <a:solidFill>
                  <a:schemeClr val="bg1"/>
                </a:solidFill>
              </a:rPr>
              <a:t>T</a:t>
            </a:r>
            <a:r>
              <a:rPr lang="es-AR" dirty="0" smtClean="0">
                <a:solidFill>
                  <a:schemeClr val="bg1"/>
                </a:solidFill>
              </a:rPr>
              <a:t>ratamiento </a:t>
            </a:r>
            <a:r>
              <a:rPr lang="es-AR" dirty="0" smtClean="0">
                <a:solidFill>
                  <a:schemeClr val="bg1"/>
                </a:solidFill>
              </a:rPr>
              <a:t>paso </a:t>
            </a:r>
            <a:r>
              <a:rPr lang="es-AR" dirty="0" smtClean="0">
                <a:solidFill>
                  <a:schemeClr val="bg1"/>
                </a:solidFill>
              </a:rPr>
              <a:t>x paso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s-AR" dirty="0" smtClean="0"/>
              <a:t>Realizar historia clínica </a:t>
            </a:r>
          </a:p>
          <a:p>
            <a:pPr marL="514350" indent="-514350">
              <a:buAutoNum type="arabicParenR"/>
            </a:pPr>
            <a:r>
              <a:rPr lang="es-AR" dirty="0" smtClean="0"/>
              <a:t>Inspeccionar la zona a tratar</a:t>
            </a:r>
          </a:p>
          <a:p>
            <a:pPr marL="514350" indent="-514350">
              <a:buAutoNum type="arabicParenR"/>
            </a:pPr>
            <a:r>
              <a:rPr lang="es-AR" dirty="0" smtClean="0"/>
              <a:t>Acostar a la paciente</a:t>
            </a:r>
          </a:p>
          <a:p>
            <a:pPr marL="514350" indent="-514350">
              <a:buAutoNum type="arabicParenR"/>
            </a:pPr>
            <a:r>
              <a:rPr lang="es-AR" dirty="0" smtClean="0"/>
              <a:t>Colocarle alcohol en forma pareja</a:t>
            </a:r>
          </a:p>
          <a:p>
            <a:pPr marL="514350" indent="-514350">
              <a:buAutoNum type="arabicParenR"/>
            </a:pPr>
            <a:r>
              <a:rPr lang="es-AR" dirty="0" smtClean="0"/>
              <a:t>Colocar guantes</a:t>
            </a:r>
          </a:p>
          <a:p>
            <a:pPr marL="514350" indent="-514350">
              <a:buAutoNum type="arabicParenR"/>
            </a:pPr>
            <a:r>
              <a:rPr lang="es-AR" dirty="0" smtClean="0"/>
              <a:t>Verificar que los fármacos que mezclo  no tengan entre si una diferencia en el ph de mas-menos 2.</a:t>
            </a:r>
          </a:p>
          <a:p>
            <a:pPr marL="514350" indent="-514350">
              <a:buAutoNum type="arabicParenR"/>
            </a:pPr>
            <a:r>
              <a:rPr lang="es-AR" dirty="0" smtClean="0"/>
              <a:t>Cargar en la jeringa aguja 30 G media.</a:t>
            </a:r>
          </a:p>
          <a:p>
            <a:pPr marL="514350" indent="-514350">
              <a:buAutoNum type="arabicParenR"/>
            </a:pPr>
            <a:r>
              <a:rPr lang="es-AR" dirty="0" smtClean="0"/>
              <a:t>Inyectar </a:t>
            </a:r>
          </a:p>
          <a:p>
            <a:pPr marL="514350" indent="-514350">
              <a:buAutoNum type="arabicParenR"/>
            </a:pPr>
            <a:r>
              <a:rPr lang="es-AR" dirty="0" smtClean="0"/>
              <a:t>Pasar mano para esparcir producto.</a:t>
            </a:r>
          </a:p>
          <a:p>
            <a:pPr marL="514350" indent="-514350">
              <a:buAutoNum type="arabicParenR"/>
            </a:pPr>
            <a:r>
              <a:rPr lang="es-AR" dirty="0" smtClean="0"/>
              <a:t>Dar indicaciones a la paciente</a:t>
            </a:r>
            <a:endParaRPr lang="es-AR" dirty="0"/>
          </a:p>
        </p:txBody>
      </p:sp>
    </p:spTree>
  </p:cSld>
  <p:clrMapOvr>
    <a:masterClrMapping/>
  </p:clrMapOvr>
  <p:transition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Mecanismo de acción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Se basa en diferentes estímulos a nivel dérmico: MECÁNICO por la puntura, FÍSICO por la micro gota, QUÍMICO por la composición y FARMACOLÓGICO por la acción especifica de los medicamentos. </a:t>
            </a:r>
          </a:p>
          <a:p>
            <a:r>
              <a:rPr lang="es-ES_tradnl" dirty="0"/>
              <a:t>Los compuestos a usar dependen de la patología que padece el paciente. </a:t>
            </a:r>
          </a:p>
          <a:p>
            <a:r>
              <a:rPr lang="es-ES_tradnl" dirty="0"/>
              <a:t>Esta técnica brinda la ventaja de permitir usando mínimas dosis de drogas, alcanzar grandes resultados terapéuticos. </a:t>
            </a:r>
          </a:p>
          <a:p>
            <a:r>
              <a:rPr lang="es-ES_tradnl" dirty="0"/>
              <a:t>Existen actualmente 6 teorías que intentan explicar el fenómeno y se basan fundamentalmente en la acción farmacológica de cada medicamento a nivel intradérmico.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="" xmlns:p14="http://schemas.microsoft.com/office/powerpoint/2010/main" val="131885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Nuestro equipo realiza un cóctel de no más de 3 ó 4 sustancias juntas y siempre con el conocimiento farmacológico de cada una de ellas, teniendo en cuenta:</a:t>
            </a:r>
            <a:endParaRPr lang="en-US" dirty="0"/>
          </a:p>
          <a:p>
            <a:r>
              <a:rPr lang="es-ES_tradnl" dirty="0"/>
              <a:t> </a:t>
            </a:r>
            <a:r>
              <a:rPr lang="es-ES_tradnl" dirty="0" err="1"/>
              <a:t>Sinergismo</a:t>
            </a:r>
            <a:r>
              <a:rPr lang="es-ES_tradnl" dirty="0"/>
              <a:t>.</a:t>
            </a:r>
            <a:endParaRPr lang="en-US" dirty="0"/>
          </a:p>
          <a:p>
            <a:r>
              <a:rPr lang="es-ES_tradnl" dirty="0"/>
              <a:t>Antagonismo.</a:t>
            </a:r>
          </a:p>
        </p:txBody>
      </p:sp>
    </p:spTree>
    <p:extLst>
      <p:ext uri="{BB962C8B-B14F-4D97-AF65-F5344CB8AC3E}">
        <p14:creationId xmlns="" xmlns:p14="http://schemas.microsoft.com/office/powerpoint/2010/main" val="860804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3E0FF27-FB3E-9347-8DB0-FA960817B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SINERGISMO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3913C22-6B0E-DD4C-8587-49758459B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Aument</a:t>
            </a:r>
            <a:r>
              <a:rPr lang="es-PE" dirty="0"/>
              <a:t>o de la acción de un medicamento por adición de otro. </a:t>
            </a:r>
            <a:endParaRPr lang="en-US" dirty="0"/>
          </a:p>
          <a:p>
            <a:r>
              <a:rPr lang="en-US" dirty="0"/>
              <a:t>La</a:t>
            </a:r>
            <a:r>
              <a:rPr lang="es-PE" dirty="0"/>
              <a:t> interacción puede ejercer su función en cualquiera de las fases farmacológicas</a:t>
            </a:r>
            <a:r>
              <a:rPr lang="en-US" dirty="0"/>
              <a:t>:</a:t>
            </a:r>
          </a:p>
          <a:p>
            <a:r>
              <a:rPr lang="es-PE" dirty="0"/>
              <a:t>fase farmacocinética</a:t>
            </a:r>
            <a:r>
              <a:rPr lang="en-US" dirty="0"/>
              <a:t>: </a:t>
            </a:r>
            <a:r>
              <a:rPr lang="es-PE" dirty="0"/>
              <a:t>comprende la absorción, metabolización y excreción del fármaco </a:t>
            </a:r>
            <a:endParaRPr lang="en-US" dirty="0"/>
          </a:p>
          <a:p>
            <a:r>
              <a:rPr lang="es-PE" dirty="0"/>
              <a:t>fase farmacodinámica</a:t>
            </a:r>
            <a:r>
              <a:rPr lang="en-US" dirty="0"/>
              <a:t>: </a:t>
            </a:r>
            <a:r>
              <a:rPr lang="es-PE" dirty="0"/>
              <a:t>comprende la interacción del principio activo y los receptores de la célula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2645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7E5BC47-B938-E84F-AA7B-42468A190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s-PE" dirty="0"/>
              <a:t>na droga actúa sobre el receptor celular de acuerdo con dos propiedades:</a:t>
            </a:r>
            <a:endParaRPr lang="en-US" dirty="0"/>
          </a:p>
          <a:p>
            <a:r>
              <a:rPr lang="es-PE" dirty="0"/>
              <a:t>a) Afinidad</a:t>
            </a:r>
            <a:r>
              <a:rPr lang="en-US" dirty="0"/>
              <a:t>: </a:t>
            </a:r>
            <a:r>
              <a:rPr lang="es-PE" dirty="0"/>
              <a:t> capacidad que tiene</a:t>
            </a:r>
            <a:r>
              <a:rPr lang="en-US" dirty="0"/>
              <a:t> </a:t>
            </a:r>
            <a:r>
              <a:rPr lang="es-PE" dirty="0"/>
              <a:t>el medicamento de unirse al receptor</a:t>
            </a:r>
            <a:r>
              <a:rPr lang="en-US" dirty="0"/>
              <a:t> </a:t>
            </a:r>
            <a:r>
              <a:rPr lang="es-PE" dirty="0"/>
              <a:t>y que depende de su configuración espacial.</a:t>
            </a:r>
            <a:endParaRPr lang="en-US" dirty="0"/>
          </a:p>
          <a:p>
            <a:r>
              <a:rPr lang="es-PE" dirty="0"/>
              <a:t>b) Eficacia</a:t>
            </a:r>
            <a:r>
              <a:rPr lang="en-US" dirty="0"/>
              <a:t>: </a:t>
            </a:r>
            <a:r>
              <a:rPr lang="es-PE" dirty="0"/>
              <a:t>que es la propiedad por la cual, alunirse al receptor, induce los cambios que</a:t>
            </a:r>
            <a:r>
              <a:rPr lang="en-US" dirty="0"/>
              <a:t> </a:t>
            </a:r>
            <a:r>
              <a:rPr lang="es-PE" dirty="0"/>
              <a:t>provocan el efecto farmacológico.</a:t>
            </a:r>
          </a:p>
        </p:txBody>
      </p:sp>
    </p:spTree>
    <p:extLst>
      <p:ext uri="{BB962C8B-B14F-4D97-AF65-F5344CB8AC3E}">
        <p14:creationId xmlns="" xmlns:p14="http://schemas.microsoft.com/office/powerpoint/2010/main" val="2548100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960B53A-5437-0148-8EE2-96C20C7C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ANTAGONISMO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9A9ED76-9EFC-2A40-92FF-4DE6AB568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 m</a:t>
            </a:r>
            <a:r>
              <a:rPr lang="es-PE" dirty="0"/>
              <a:t>edicamento puede inhibir la acción de otro medicamento</a:t>
            </a:r>
            <a:r>
              <a:rPr lang="en-US" dirty="0"/>
              <a:t>, y</a:t>
            </a:r>
            <a:r>
              <a:rPr lang="es-PE" dirty="0"/>
              <a:t>a sea interviniendo desde el punto de vista</a:t>
            </a:r>
            <a:endParaRPr lang="en-US" dirty="0"/>
          </a:p>
          <a:p>
            <a:r>
              <a:rPr lang="es-PE" dirty="0"/>
              <a:t>a) Químico.</a:t>
            </a:r>
            <a:endParaRPr lang="en-US" dirty="0"/>
          </a:p>
          <a:p>
            <a:r>
              <a:rPr lang="es-PE" dirty="0"/>
              <a:t>b) Bioquímico.</a:t>
            </a:r>
            <a:endParaRPr lang="en-US" dirty="0"/>
          </a:p>
          <a:p>
            <a:r>
              <a:rPr lang="es-PE" dirty="0"/>
              <a:t>c) Farmacológico. </a:t>
            </a:r>
            <a:endParaRPr lang="en-US" dirty="0"/>
          </a:p>
          <a:p>
            <a:r>
              <a:rPr lang="es-PE" dirty="0"/>
              <a:t>d) Fisiológico</a:t>
            </a:r>
          </a:p>
        </p:txBody>
      </p:sp>
    </p:spTree>
    <p:extLst>
      <p:ext uri="{BB962C8B-B14F-4D97-AF65-F5344CB8AC3E}">
        <p14:creationId xmlns="" xmlns:p14="http://schemas.microsoft.com/office/powerpoint/2010/main" val="11483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ón">
  <a:themeElements>
    <a:clrScheme name="Sala de reuniones ió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Sala de reuniones ió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ó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85083</TotalTime>
  <Words>2915</Words>
  <Application>Microsoft Office PowerPoint</Application>
  <PresentationFormat>Personalizado</PresentationFormat>
  <Paragraphs>372</Paragraphs>
  <Slides>49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49</vt:i4>
      </vt:variant>
    </vt:vector>
  </HeadingPairs>
  <TitlesOfParts>
    <vt:vector size="50" baseType="lpstr">
      <vt:lpstr>Sala de reuniones ión</vt:lpstr>
      <vt:lpstr>MESOTERAPIA</vt:lpstr>
      <vt:lpstr>Diapositiva 2</vt:lpstr>
      <vt:lpstr>Historia</vt:lpstr>
      <vt:lpstr>Definición</vt:lpstr>
      <vt:lpstr>Mecanismo de acción</vt:lpstr>
      <vt:lpstr>Diapositiva 6</vt:lpstr>
      <vt:lpstr>SINERGISMO</vt:lpstr>
      <vt:lpstr>Diapositiva 8</vt:lpstr>
      <vt:lpstr>ANTAGONISMO</vt:lpstr>
      <vt:lpstr>Diapositiva 10</vt:lpstr>
      <vt:lpstr>Diapositiva 11</vt:lpstr>
      <vt:lpstr>Diapositiva 12</vt:lpstr>
      <vt:lpstr>TÉCNICA DE MESOTERAPIA </vt:lpstr>
      <vt:lpstr>EFECTOS ADVERSOS</vt:lpstr>
      <vt:lpstr>INDICACIONES</vt:lpstr>
      <vt:lpstr>PRETRATAMIENTO</vt:lpstr>
      <vt:lpstr>PASOS</vt:lpstr>
      <vt:lpstr>FRECUENCIA Y DOSIS</vt:lpstr>
      <vt:lpstr>FÁRMACOS</vt:lpstr>
      <vt:lpstr>FOTOENVEJECIMIENTO </vt:lpstr>
      <vt:lpstr>CELULITIS Y ADIPOSIDAD LOCALIZADA </vt:lpstr>
      <vt:lpstr>ESTRÍAS Y FLACCIDEZ</vt:lpstr>
      <vt:lpstr>ALOPECÍAS </vt:lpstr>
      <vt:lpstr>TÉCNICAS</vt:lpstr>
      <vt:lpstr>Diapositiva 25</vt:lpstr>
      <vt:lpstr>Materiales </vt:lpstr>
      <vt:lpstr>Procaína </vt:lpstr>
      <vt:lpstr>Cafeína-Aminofilina-Teofilina</vt:lpstr>
      <vt:lpstr>L-carnitina</vt:lpstr>
      <vt:lpstr> Triac (ácido tri iodotiroacético)</vt:lpstr>
      <vt:lpstr>Otros</vt:lpstr>
      <vt:lpstr>Otros</vt:lpstr>
      <vt:lpstr>Mesoterapia facial</vt:lpstr>
      <vt:lpstr>Indicaciones</vt:lpstr>
      <vt:lpstr>Mesofármacos faciales</vt:lpstr>
      <vt:lpstr>Diapositiva 36</vt:lpstr>
      <vt:lpstr>Diapositiva 37</vt:lpstr>
      <vt:lpstr>Acido retinoico</vt:lpstr>
      <vt:lpstr>17 B estradiol </vt:lpstr>
      <vt:lpstr>Mesofármacos que actúan sobre los radicales libres</vt:lpstr>
      <vt:lpstr>Oligoelementos: cobre, zinc, magnesio</vt:lpstr>
      <vt:lpstr>N-furfuriladenina</vt:lpstr>
      <vt:lpstr>DMAE: Mesofármacos reguladores del tono muscular</vt:lpstr>
      <vt:lpstr>Acido Hialurónico</vt:lpstr>
      <vt:lpstr>DMAE: Mesofarmacos reguladores del tono muscular</vt:lpstr>
      <vt:lpstr>Mesofármacos vasculotrópicos </vt:lpstr>
      <vt:lpstr>Despigmentantes</vt:lpstr>
      <vt:lpstr>Recomendaciones</vt:lpstr>
      <vt:lpstr>Tratamiento paso x paso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MESOTERAPIA</dc:title>
  <dc:creator>Usuario de Microsoft Office</dc:creator>
  <cp:lastModifiedBy>silvia claudio</cp:lastModifiedBy>
  <cp:revision>28</cp:revision>
  <dcterms:created xsi:type="dcterms:W3CDTF">2019-03-28T03:41:05Z</dcterms:created>
  <dcterms:modified xsi:type="dcterms:W3CDTF">2020-04-14T22:14:12Z</dcterms:modified>
</cp:coreProperties>
</file>